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70" r:id="rId5"/>
    <p:sldId id="260" r:id="rId6"/>
    <p:sldId id="261" r:id="rId7"/>
    <p:sldId id="262" r:id="rId8"/>
    <p:sldId id="263" r:id="rId9"/>
    <p:sldId id="266" r:id="rId10"/>
    <p:sldId id="267"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artinez" initials="SM" lastIdx="4" clrIdx="0">
    <p:extLst>
      <p:ext uri="{19B8F6BF-5375-455C-9EA6-DF929625EA0E}">
        <p15:presenceInfo xmlns:p15="http://schemas.microsoft.com/office/powerpoint/2012/main" userId="S::smarti26@uoguelph.ca::085bc9e8-dd86-491c-8389-1bde98679f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270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5200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6224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8562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0876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723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1352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3404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9294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3599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10/17/2020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6432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10/17/2020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919521124"/>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uoguelph.ca/psychology/undergraduate/academic-advising" TargetMode="External"/><Relationship Id="rId2" Type="http://schemas.openxmlformats.org/officeDocument/2006/relationships/hyperlink" Target="https://www.uoguelph.ca/psychology/page/undergraduate-honours-thesis" TargetMode="External"/><Relationship Id="rId1" Type="http://schemas.openxmlformats.org/officeDocument/2006/relationships/slideLayout" Target="../slideLayouts/slideLayout3.xml"/><Relationship Id="rId4" Type="http://schemas.openxmlformats.org/officeDocument/2006/relationships/hyperlink" Target="https://www.uoguelph.ca/psychology/undergraduate/alumnicare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uoguelph.ca/psychology/directory/faculty"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ellness.uoguelph.ca/get-involved/volunteer-opportunitie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Video 3">
            <a:extLst>
              <a:ext uri="{FF2B5EF4-FFF2-40B4-BE49-F238E27FC236}">
                <a16:creationId xmlns:a16="http://schemas.microsoft.com/office/drawing/2014/main" id="{0EC63F90-4122-4652-A77B-604F551B32E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409" r="1" b="1"/>
          <a:stretch/>
        </p:blipFill>
        <p:spPr>
          <a:xfrm>
            <a:off x="20" y="10"/>
            <a:ext cx="12207220" cy="6857990"/>
          </a:xfrm>
          <a:prstGeom prst="rect">
            <a:avLst/>
          </a:prstGeom>
        </p:spPr>
      </p:pic>
      <p:sp>
        <p:nvSpPr>
          <p:cNvPr id="11" name="Rectangle 10">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EBEAF-F499-4AB9-A796-6B8A9465BC7D}"/>
              </a:ext>
            </a:extLst>
          </p:cNvPr>
          <p:cNvSpPr>
            <a:spLocks noGrp="1"/>
          </p:cNvSpPr>
          <p:nvPr>
            <p:ph type="ctrTitle"/>
          </p:nvPr>
        </p:nvSpPr>
        <p:spPr>
          <a:xfrm>
            <a:off x="1727443" y="417581"/>
            <a:ext cx="8009146" cy="1580707"/>
          </a:xfrm>
        </p:spPr>
        <p:txBody>
          <a:bodyPr>
            <a:normAutofit/>
          </a:bodyPr>
          <a:lstStyle/>
          <a:p>
            <a:r>
              <a:rPr lang="en-CA" sz="4600" dirty="0"/>
              <a:t>Welcome from the Psych </a:t>
            </a:r>
            <a:r>
              <a:rPr lang="en-CA" sz="4800" dirty="0">
                <a:latin typeface="Abadi" panose="020B0604020104020204" pitchFamily="34" charset="0"/>
              </a:rPr>
              <a:t>Society</a:t>
            </a:r>
            <a:r>
              <a:rPr lang="en-CA" sz="4600" dirty="0"/>
              <a:t>!</a:t>
            </a:r>
          </a:p>
        </p:txBody>
      </p:sp>
      <p:sp>
        <p:nvSpPr>
          <p:cNvPr id="3" name="Subtitle 2">
            <a:extLst>
              <a:ext uri="{FF2B5EF4-FFF2-40B4-BE49-F238E27FC236}">
                <a16:creationId xmlns:a16="http://schemas.microsoft.com/office/drawing/2014/main" id="{49ADF979-5A6D-449E-84E1-2C739EBCD5BA}"/>
              </a:ext>
            </a:extLst>
          </p:cNvPr>
          <p:cNvSpPr>
            <a:spLocks noGrp="1"/>
          </p:cNvSpPr>
          <p:nvPr>
            <p:ph type="subTitle" idx="1"/>
          </p:nvPr>
        </p:nvSpPr>
        <p:spPr>
          <a:xfrm>
            <a:off x="2411626" y="2172635"/>
            <a:ext cx="6409960" cy="1188720"/>
          </a:xfrm>
        </p:spPr>
        <p:txBody>
          <a:bodyPr>
            <a:normAutofit/>
          </a:bodyPr>
          <a:lstStyle/>
          <a:p>
            <a:r>
              <a:rPr lang="en-CA" b="1" dirty="0">
                <a:solidFill>
                  <a:schemeClr val="tx1">
                    <a:alpha val="80000"/>
                  </a:schemeClr>
                </a:solidFill>
                <a:latin typeface="Abadi" panose="020B0604020104020204" pitchFamily="34" charset="0"/>
              </a:rPr>
              <a:t>TWO ROADS TO PSYCHOLOGY:</a:t>
            </a:r>
          </a:p>
          <a:p>
            <a:r>
              <a:rPr lang="en-CA" b="1" dirty="0">
                <a:solidFill>
                  <a:schemeClr val="tx1">
                    <a:alpha val="80000"/>
                  </a:schemeClr>
                </a:solidFill>
                <a:latin typeface="Abadi" panose="020B0604020104020204" pitchFamily="34" charset="0"/>
              </a:rPr>
              <a:t>THESIS VS NON THESIS</a:t>
            </a:r>
          </a:p>
        </p:txBody>
      </p:sp>
      <p:sp>
        <p:nvSpPr>
          <p:cNvPr id="5" name="TextBox 4">
            <a:extLst>
              <a:ext uri="{FF2B5EF4-FFF2-40B4-BE49-F238E27FC236}">
                <a16:creationId xmlns:a16="http://schemas.microsoft.com/office/drawing/2014/main" id="{7A96DF8D-BA31-4E8B-AE49-DF0836DDA5FA}"/>
              </a:ext>
            </a:extLst>
          </p:cNvPr>
          <p:cNvSpPr txBox="1"/>
          <p:nvPr/>
        </p:nvSpPr>
        <p:spPr>
          <a:xfrm>
            <a:off x="227347" y="5268246"/>
            <a:ext cx="4368557" cy="1384995"/>
          </a:xfrm>
          <a:prstGeom prst="rect">
            <a:avLst/>
          </a:prstGeom>
          <a:noFill/>
        </p:spPr>
        <p:txBody>
          <a:bodyPr wrap="square" rtlCol="0">
            <a:spAutoFit/>
          </a:bodyPr>
          <a:lstStyle/>
          <a:p>
            <a:r>
              <a:rPr lang="en-CA" sz="2800" b="1" dirty="0">
                <a:solidFill>
                  <a:srgbClr val="FFFF00"/>
                </a:solidFill>
                <a:latin typeface="Abadi" panose="020B0604020202020204" pitchFamily="34" charset="0"/>
              </a:rPr>
              <a:t>Third year reps: </a:t>
            </a:r>
          </a:p>
          <a:p>
            <a:r>
              <a:rPr lang="en-CA" sz="2800" b="1" dirty="0">
                <a:solidFill>
                  <a:srgbClr val="FFFF00"/>
                </a:solidFill>
                <a:latin typeface="Abadi" panose="020B0604020202020204" pitchFamily="34" charset="0"/>
              </a:rPr>
              <a:t>Luis Echevarria</a:t>
            </a:r>
          </a:p>
          <a:p>
            <a:r>
              <a:rPr lang="en-CA" sz="2800" b="1" dirty="0">
                <a:solidFill>
                  <a:srgbClr val="FFFF00"/>
                </a:solidFill>
                <a:latin typeface="Abadi" panose="020B0604020202020204" pitchFamily="34" charset="0"/>
              </a:rPr>
              <a:t>Renee </a:t>
            </a:r>
            <a:r>
              <a:rPr lang="en-CA" sz="2800" b="1" dirty="0" err="1">
                <a:solidFill>
                  <a:srgbClr val="FFFF00"/>
                </a:solidFill>
                <a:latin typeface="Abadi" panose="020B0604020202020204" pitchFamily="34" charset="0"/>
              </a:rPr>
              <a:t>Herwynen</a:t>
            </a:r>
            <a:endParaRPr lang="en-CA" sz="2800" b="1" dirty="0">
              <a:solidFill>
                <a:srgbClr val="FFFF00"/>
              </a:solidFill>
              <a:latin typeface="Abadi" panose="020B0604020202020204" pitchFamily="34" charset="0"/>
            </a:endParaRPr>
          </a:p>
        </p:txBody>
      </p:sp>
    </p:spTree>
    <p:extLst>
      <p:ext uri="{BB962C8B-B14F-4D97-AF65-F5344CB8AC3E}">
        <p14:creationId xmlns:p14="http://schemas.microsoft.com/office/powerpoint/2010/main" val="29865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0D53-2F4D-4B40-94E0-955C7DD87528}"/>
              </a:ext>
            </a:extLst>
          </p:cNvPr>
          <p:cNvSpPr>
            <a:spLocks noGrp="1"/>
          </p:cNvSpPr>
          <p:nvPr>
            <p:ph type="title"/>
          </p:nvPr>
        </p:nvSpPr>
        <p:spPr>
          <a:xfrm>
            <a:off x="762000" y="314001"/>
            <a:ext cx="10668000" cy="895997"/>
          </a:xfrm>
        </p:spPr>
        <p:txBody>
          <a:bodyPr>
            <a:normAutofit fontScale="90000"/>
          </a:bodyPr>
          <a:lstStyle/>
          <a:p>
            <a:r>
              <a:rPr lang="en-CA" dirty="0"/>
              <a:t>Is experience valuable? </a:t>
            </a:r>
            <a:r>
              <a:rPr lang="en-CA" dirty="0" err="1"/>
              <a:t>Con’td</a:t>
            </a:r>
            <a:endParaRPr lang="en-CA" dirty="0"/>
          </a:p>
        </p:txBody>
      </p:sp>
      <p:sp>
        <p:nvSpPr>
          <p:cNvPr id="3" name="Text Placeholder 2">
            <a:extLst>
              <a:ext uri="{FF2B5EF4-FFF2-40B4-BE49-F238E27FC236}">
                <a16:creationId xmlns:a16="http://schemas.microsoft.com/office/drawing/2014/main" id="{0DBDD122-D00C-4DA9-A27C-10CBDB15408F}"/>
              </a:ext>
            </a:extLst>
          </p:cNvPr>
          <p:cNvSpPr>
            <a:spLocks noGrp="1"/>
          </p:cNvSpPr>
          <p:nvPr>
            <p:ph type="body" idx="1"/>
          </p:nvPr>
        </p:nvSpPr>
        <p:spPr>
          <a:xfrm>
            <a:off x="762000" y="1209999"/>
            <a:ext cx="10668000" cy="4886002"/>
          </a:xfrm>
        </p:spPr>
        <p:txBody>
          <a:bodyPr>
            <a:normAutofit fontScale="92500" lnSpcReduction="20000"/>
          </a:bodyPr>
          <a:lstStyle/>
          <a:p>
            <a:r>
              <a:rPr lang="en-CA" i="1" dirty="0"/>
              <a:t>Student Wellness on Campus (exploring 2 of 4 opportunities available)</a:t>
            </a:r>
          </a:p>
          <a:p>
            <a:r>
              <a:rPr lang="en-CA" dirty="0"/>
              <a:t>Volunteering with the Student Support Network (SSN)</a:t>
            </a:r>
          </a:p>
          <a:p>
            <a:r>
              <a:rPr lang="en-CA" dirty="0"/>
              <a:t>-Through this opportunity you will gain valuable and extensive training in both your communication and listening skills.</a:t>
            </a:r>
          </a:p>
          <a:p>
            <a:r>
              <a:rPr lang="en-CA" dirty="0"/>
              <a:t>-You will anonymously help struggling students. </a:t>
            </a:r>
          </a:p>
          <a:p>
            <a:endParaRPr lang="en-CA" dirty="0"/>
          </a:p>
          <a:p>
            <a:r>
              <a:rPr lang="en-CA" i="1" dirty="0"/>
              <a:t>Wellness Education &amp; Promotion Centre Volunteer Program</a:t>
            </a:r>
          </a:p>
          <a:p>
            <a:r>
              <a:rPr lang="en-CA" dirty="0"/>
              <a:t>-Through this opportunity you will gain experience in client/ patient interaction, confidentiality, marketing, &amp; administration.</a:t>
            </a:r>
          </a:p>
          <a:p>
            <a:r>
              <a:rPr lang="en-CA" dirty="0"/>
              <a:t>*Volunteer opportunities for f20/w20 term is done. Perhaps you may want to apply for next year.</a:t>
            </a:r>
          </a:p>
          <a:p>
            <a:endParaRPr lang="en-CA" dirty="0"/>
          </a:p>
          <a:p>
            <a:endParaRPr lang="en-CA" dirty="0"/>
          </a:p>
        </p:txBody>
      </p:sp>
    </p:spTree>
    <p:extLst>
      <p:ext uri="{BB962C8B-B14F-4D97-AF65-F5344CB8AC3E}">
        <p14:creationId xmlns:p14="http://schemas.microsoft.com/office/powerpoint/2010/main" val="222046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7584C-B921-4DBF-A612-1D70376B7EF9}"/>
              </a:ext>
            </a:extLst>
          </p:cNvPr>
          <p:cNvSpPr>
            <a:spLocks noGrp="1"/>
          </p:cNvSpPr>
          <p:nvPr>
            <p:ph type="title"/>
          </p:nvPr>
        </p:nvSpPr>
        <p:spPr>
          <a:xfrm>
            <a:off x="451282" y="342977"/>
            <a:ext cx="10255188" cy="651029"/>
          </a:xfrm>
        </p:spPr>
        <p:txBody>
          <a:bodyPr>
            <a:normAutofit fontScale="90000"/>
          </a:bodyPr>
          <a:lstStyle/>
          <a:p>
            <a:r>
              <a:rPr lang="en-CA" dirty="0"/>
              <a:t>Some useful links</a:t>
            </a:r>
          </a:p>
        </p:txBody>
      </p:sp>
      <p:sp>
        <p:nvSpPr>
          <p:cNvPr id="3" name="Text Placeholder 2">
            <a:extLst>
              <a:ext uri="{FF2B5EF4-FFF2-40B4-BE49-F238E27FC236}">
                <a16:creationId xmlns:a16="http://schemas.microsoft.com/office/drawing/2014/main" id="{A51FCE82-641D-499F-BB56-B025BD6E2F49}"/>
              </a:ext>
            </a:extLst>
          </p:cNvPr>
          <p:cNvSpPr>
            <a:spLocks noGrp="1"/>
          </p:cNvSpPr>
          <p:nvPr>
            <p:ph type="body" idx="1"/>
          </p:nvPr>
        </p:nvSpPr>
        <p:spPr>
          <a:xfrm>
            <a:off x="362504" y="1073905"/>
            <a:ext cx="10668000" cy="4918522"/>
          </a:xfrm>
        </p:spPr>
        <p:txBody>
          <a:bodyPr>
            <a:normAutofit/>
          </a:bodyPr>
          <a:lstStyle/>
          <a:p>
            <a:r>
              <a:rPr lang="en-CA" dirty="0">
                <a:hlinkClick r:id="rId2"/>
              </a:rPr>
              <a:t>https://www.uoguelph.ca/psychology/page/undergraduate-honours-thesis</a:t>
            </a:r>
            <a:endParaRPr lang="en-CA" dirty="0"/>
          </a:p>
          <a:p>
            <a:r>
              <a:rPr lang="en-CA" dirty="0">
                <a:hlinkClick r:id="rId3"/>
              </a:rPr>
              <a:t>https://www.uoguelph.ca/psychology/undergraduate/academic-advising</a:t>
            </a:r>
            <a:endParaRPr lang="en-CA" dirty="0"/>
          </a:p>
          <a:p>
            <a:r>
              <a:rPr lang="en-CA" dirty="0">
                <a:hlinkClick r:id="rId4"/>
              </a:rPr>
              <a:t>https://www.uoguelph.ca/psychology/undergraduate/alumnicareers</a:t>
            </a:r>
            <a:endParaRPr lang="en-CA" dirty="0"/>
          </a:p>
          <a:p>
            <a:endParaRPr lang="en-CA" dirty="0"/>
          </a:p>
          <a:p>
            <a:endParaRPr lang="en-CA" dirty="0"/>
          </a:p>
        </p:txBody>
      </p:sp>
    </p:spTree>
    <p:extLst>
      <p:ext uri="{BB962C8B-B14F-4D97-AF65-F5344CB8AC3E}">
        <p14:creationId xmlns:p14="http://schemas.microsoft.com/office/powerpoint/2010/main" val="263592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2CE6-AFB3-4CE8-BCF4-95CDB3B32883}"/>
              </a:ext>
            </a:extLst>
          </p:cNvPr>
          <p:cNvSpPr>
            <a:spLocks noGrp="1"/>
          </p:cNvSpPr>
          <p:nvPr>
            <p:ph type="title"/>
          </p:nvPr>
        </p:nvSpPr>
        <p:spPr/>
        <p:txBody>
          <a:bodyPr/>
          <a:lstStyle/>
          <a:p>
            <a:r>
              <a:rPr lang="en-CA" dirty="0"/>
              <a:t>During your third year you will have the choice to: </a:t>
            </a:r>
          </a:p>
        </p:txBody>
      </p:sp>
      <p:sp>
        <p:nvSpPr>
          <p:cNvPr id="3" name="Text Placeholder 2">
            <a:extLst>
              <a:ext uri="{FF2B5EF4-FFF2-40B4-BE49-F238E27FC236}">
                <a16:creationId xmlns:a16="http://schemas.microsoft.com/office/drawing/2014/main" id="{03FD691D-5266-4BE0-A0F9-BF810A242421}"/>
              </a:ext>
            </a:extLst>
          </p:cNvPr>
          <p:cNvSpPr>
            <a:spLocks noGrp="1"/>
          </p:cNvSpPr>
          <p:nvPr>
            <p:ph type="body" idx="1"/>
          </p:nvPr>
        </p:nvSpPr>
        <p:spPr/>
        <p:txBody>
          <a:bodyPr/>
          <a:lstStyle/>
          <a:p>
            <a:r>
              <a:rPr lang="en-CA" dirty="0"/>
              <a:t>Option A- Honours Regular Stream</a:t>
            </a:r>
          </a:p>
        </p:txBody>
      </p:sp>
      <p:sp>
        <p:nvSpPr>
          <p:cNvPr id="4" name="Content Placeholder 3">
            <a:extLst>
              <a:ext uri="{FF2B5EF4-FFF2-40B4-BE49-F238E27FC236}">
                <a16:creationId xmlns:a16="http://schemas.microsoft.com/office/drawing/2014/main" id="{0B2987CE-DEA6-4267-B2CE-2BA6A6BDF585}"/>
              </a:ext>
            </a:extLst>
          </p:cNvPr>
          <p:cNvSpPr>
            <a:spLocks noGrp="1"/>
          </p:cNvSpPr>
          <p:nvPr>
            <p:ph sz="half" idx="2"/>
          </p:nvPr>
        </p:nvSpPr>
        <p:spPr/>
        <p:txBody>
          <a:bodyPr>
            <a:normAutofit/>
          </a:bodyPr>
          <a:lstStyle/>
          <a:p>
            <a:r>
              <a:rPr lang="en-CA" sz="2400" dirty="0">
                <a:solidFill>
                  <a:schemeClr val="tx1">
                    <a:lumMod val="75000"/>
                    <a:alpha val="70000"/>
                  </a:schemeClr>
                </a:solidFill>
                <a:latin typeface="Times New Roman" panose="02020603050405020304" pitchFamily="18" charset="0"/>
                <a:cs typeface="Times New Roman" panose="02020603050405020304" pitchFamily="18" charset="0"/>
              </a:rPr>
              <a:t>.5 less credits required for the 3000 level (essentially one course)</a:t>
            </a:r>
          </a:p>
          <a:p>
            <a:r>
              <a:rPr lang="en-CA" sz="2400" dirty="0">
                <a:solidFill>
                  <a:schemeClr val="tx1">
                    <a:lumMod val="75000"/>
                    <a:alpha val="70000"/>
                  </a:schemeClr>
                </a:solidFill>
                <a:latin typeface="Times New Roman" panose="02020603050405020304" pitchFamily="18" charset="0"/>
                <a:cs typeface="Times New Roman" panose="02020603050405020304" pitchFamily="18" charset="0"/>
              </a:rPr>
              <a:t>Not required to take thesis courses (PSYC*4870 and 4880) in 4</a:t>
            </a:r>
            <a:r>
              <a:rPr lang="en-CA" sz="2400" baseline="30000" dirty="0">
                <a:solidFill>
                  <a:schemeClr val="tx1">
                    <a:lumMod val="75000"/>
                    <a:alpha val="70000"/>
                  </a:schemeClr>
                </a:solidFill>
                <a:latin typeface="Times New Roman" panose="02020603050405020304" pitchFamily="18" charset="0"/>
                <a:cs typeface="Times New Roman" panose="02020603050405020304" pitchFamily="18" charset="0"/>
              </a:rPr>
              <a:t>th</a:t>
            </a:r>
            <a:r>
              <a:rPr lang="en-CA" sz="2400" dirty="0">
                <a:solidFill>
                  <a:schemeClr val="tx1">
                    <a:lumMod val="75000"/>
                    <a:alpha val="70000"/>
                  </a:schemeClr>
                </a:solidFill>
                <a:latin typeface="Times New Roman" panose="02020603050405020304" pitchFamily="18" charset="0"/>
                <a:cs typeface="Times New Roman" panose="02020603050405020304" pitchFamily="18" charset="0"/>
              </a:rPr>
              <a:t> year/ different course requirements </a:t>
            </a:r>
          </a:p>
          <a:p>
            <a:endParaRPr lang="en-CA" sz="22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8BBB08C7-B929-4DD4-BBB9-5F1210F47F90}"/>
              </a:ext>
            </a:extLst>
          </p:cNvPr>
          <p:cNvSpPr>
            <a:spLocks noGrp="1"/>
          </p:cNvSpPr>
          <p:nvPr>
            <p:ph type="body" sz="quarter" idx="3"/>
          </p:nvPr>
        </p:nvSpPr>
        <p:spPr/>
        <p:txBody>
          <a:bodyPr/>
          <a:lstStyle/>
          <a:p>
            <a:r>
              <a:rPr lang="en-CA" dirty="0"/>
              <a:t>Option B- Honours Thesis Stream</a:t>
            </a:r>
          </a:p>
        </p:txBody>
      </p:sp>
      <p:sp>
        <p:nvSpPr>
          <p:cNvPr id="6" name="Content Placeholder 5">
            <a:extLst>
              <a:ext uri="{FF2B5EF4-FFF2-40B4-BE49-F238E27FC236}">
                <a16:creationId xmlns:a16="http://schemas.microsoft.com/office/drawing/2014/main" id="{7CD14C7E-548D-487E-9AD5-AB4FF357766E}"/>
              </a:ext>
            </a:extLst>
          </p:cNvPr>
          <p:cNvSpPr>
            <a:spLocks noGrp="1"/>
          </p:cNvSpPr>
          <p:nvPr>
            <p:ph sz="quarter" idx="4"/>
          </p:nvPr>
        </p:nvSpPr>
        <p:spPr/>
        <p:txBody>
          <a:bodyPr>
            <a:normAutofit/>
          </a:bodyPr>
          <a:lstStyle/>
          <a:p>
            <a:r>
              <a:rPr lang="en-US" sz="2400" b="0" i="0" dirty="0">
                <a:solidFill>
                  <a:schemeClr val="tx1">
                    <a:lumMod val="50000"/>
                  </a:schemeClr>
                </a:solidFill>
                <a:effectLst/>
                <a:latin typeface="Times New Roman" panose="02020603050405020304" pitchFamily="18" charset="0"/>
                <a:cs typeface="Times New Roman" panose="02020603050405020304" pitchFamily="18" charset="0"/>
              </a:rPr>
              <a:t>The Honors Thesis stream is recommended for students considering graduate work, as most graduate programs in Psychology expect that students will have completed an undergraduate thesis or equivalent.</a:t>
            </a:r>
            <a:endParaRPr lang="en-CA" sz="24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44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0836-5433-4A6D-B255-5F0EE1BDE0B5}"/>
              </a:ext>
            </a:extLst>
          </p:cNvPr>
          <p:cNvSpPr>
            <a:spLocks noGrp="1"/>
          </p:cNvSpPr>
          <p:nvPr>
            <p:ph type="title"/>
          </p:nvPr>
        </p:nvSpPr>
        <p:spPr>
          <a:xfrm>
            <a:off x="762000" y="88232"/>
            <a:ext cx="10668000" cy="1524000"/>
          </a:xfrm>
        </p:spPr>
        <p:txBody>
          <a:bodyPr/>
          <a:lstStyle/>
          <a:p>
            <a:r>
              <a:rPr lang="en-CA" dirty="0"/>
              <a:t>YEAR 3 (difference in mandatory credits)</a:t>
            </a:r>
          </a:p>
        </p:txBody>
      </p:sp>
      <p:sp>
        <p:nvSpPr>
          <p:cNvPr id="3" name="Text Placeholder 2">
            <a:extLst>
              <a:ext uri="{FF2B5EF4-FFF2-40B4-BE49-F238E27FC236}">
                <a16:creationId xmlns:a16="http://schemas.microsoft.com/office/drawing/2014/main" id="{0331B1E2-8049-4CC8-B099-7B91ADE1F603}"/>
              </a:ext>
            </a:extLst>
          </p:cNvPr>
          <p:cNvSpPr>
            <a:spLocks noGrp="1"/>
          </p:cNvSpPr>
          <p:nvPr>
            <p:ph type="body" idx="1"/>
          </p:nvPr>
        </p:nvSpPr>
        <p:spPr>
          <a:xfrm>
            <a:off x="762000" y="1612232"/>
            <a:ext cx="5151119" cy="761999"/>
          </a:xfrm>
        </p:spPr>
        <p:txBody>
          <a:bodyPr>
            <a:normAutofit fontScale="70000" lnSpcReduction="20000"/>
          </a:bodyPr>
          <a:lstStyle/>
          <a:p>
            <a:r>
              <a:rPr lang="en-CA" dirty="0"/>
              <a:t>OPTION A</a:t>
            </a:r>
          </a:p>
          <a:p>
            <a:r>
              <a:rPr lang="en-CA" dirty="0"/>
              <a:t>Honours regular Stream</a:t>
            </a:r>
          </a:p>
        </p:txBody>
      </p:sp>
      <p:sp>
        <p:nvSpPr>
          <p:cNvPr id="4" name="Content Placeholder 3">
            <a:extLst>
              <a:ext uri="{FF2B5EF4-FFF2-40B4-BE49-F238E27FC236}">
                <a16:creationId xmlns:a16="http://schemas.microsoft.com/office/drawing/2014/main" id="{35C07DE6-337E-44AE-977C-89F5E1CDAABB}"/>
              </a:ext>
            </a:extLst>
          </p:cNvPr>
          <p:cNvSpPr>
            <a:spLocks noGrp="1"/>
          </p:cNvSpPr>
          <p:nvPr>
            <p:ph sz="half" idx="2"/>
          </p:nvPr>
        </p:nvSpPr>
        <p:spPr>
          <a:xfrm>
            <a:off x="762000" y="2598821"/>
            <a:ext cx="5151119" cy="3048000"/>
          </a:xfrm>
        </p:spPr>
        <p:txBody>
          <a:bodyPr>
            <a:normAutofit/>
          </a:bodyPr>
          <a:lstStyle/>
          <a:p>
            <a:pPr marL="0" indent="0">
              <a:buNone/>
            </a:pPr>
            <a:r>
              <a:rPr lang="en-CA" sz="1800" dirty="0">
                <a:latin typeface="Times New Roman" panose="02020603050405020304" pitchFamily="18" charset="0"/>
                <a:cs typeface="Times New Roman" panose="02020603050405020304" pitchFamily="18" charset="0"/>
              </a:rPr>
              <a:t>PSYC*3000 (0.50) Historical and Critical Perspectives on Psychology</a:t>
            </a:r>
          </a:p>
          <a:p>
            <a:pPr marL="0" indent="0">
              <a:buNone/>
            </a:pPr>
            <a:r>
              <a:rPr lang="en-CA" sz="1800" dirty="0">
                <a:latin typeface="Times New Roman" panose="02020603050405020304" pitchFamily="18" charset="0"/>
                <a:cs typeface="Times New Roman" panose="02020603050405020304" pitchFamily="18" charset="0"/>
              </a:rPr>
              <a:t>PSYC*3250 (0.50) Psychological Measurement</a:t>
            </a:r>
          </a:p>
          <a:p>
            <a:pPr marL="0" indent="0">
              <a:buNone/>
            </a:pPr>
            <a:r>
              <a:rPr lang="en-CA" sz="1800" dirty="0">
                <a:latin typeface="Times New Roman" panose="02020603050405020304" pitchFamily="18" charset="0"/>
                <a:cs typeface="Times New Roman" panose="02020603050405020304" pitchFamily="18" charset="0"/>
              </a:rPr>
              <a:t>PSYC*3290 (0.50) Conducting Statistical Analyses in Psychology</a:t>
            </a:r>
          </a:p>
          <a:p>
            <a:pPr marL="0" indent="0">
              <a:buNone/>
            </a:pPr>
            <a:r>
              <a:rPr lang="en-CA" sz="1800" dirty="0">
                <a:latin typeface="Times New Roman" panose="02020603050405020304" pitchFamily="18" charset="0"/>
                <a:cs typeface="Times New Roman" panose="02020603050405020304" pitchFamily="18" charset="0"/>
              </a:rPr>
              <a:t>1.50 ADDITIONAL CREDITS IN PSYCHOLOGY AT LVL 3000</a:t>
            </a:r>
          </a:p>
          <a:p>
            <a:pPr marL="0" indent="0">
              <a:buNone/>
            </a:pPr>
            <a:endParaRPr lang="en-CA" sz="18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61AB47E-C7E3-4AD1-931F-12063AF85B0B}"/>
              </a:ext>
            </a:extLst>
          </p:cNvPr>
          <p:cNvSpPr>
            <a:spLocks noGrp="1"/>
          </p:cNvSpPr>
          <p:nvPr>
            <p:ph type="body" sz="quarter" idx="3"/>
          </p:nvPr>
        </p:nvSpPr>
        <p:spPr>
          <a:xfrm>
            <a:off x="6278878" y="1612232"/>
            <a:ext cx="5151122" cy="761999"/>
          </a:xfrm>
        </p:spPr>
        <p:txBody>
          <a:bodyPr>
            <a:normAutofit fontScale="70000" lnSpcReduction="20000"/>
          </a:bodyPr>
          <a:lstStyle/>
          <a:p>
            <a:r>
              <a:rPr lang="en-CA" dirty="0"/>
              <a:t>OPTION B</a:t>
            </a:r>
          </a:p>
          <a:p>
            <a:r>
              <a:rPr lang="en-CA" dirty="0"/>
              <a:t>Honours thesis stream</a:t>
            </a:r>
          </a:p>
        </p:txBody>
      </p:sp>
      <p:sp>
        <p:nvSpPr>
          <p:cNvPr id="6" name="Content Placeholder 5">
            <a:extLst>
              <a:ext uri="{FF2B5EF4-FFF2-40B4-BE49-F238E27FC236}">
                <a16:creationId xmlns:a16="http://schemas.microsoft.com/office/drawing/2014/main" id="{39F992B9-FD73-4DB2-918D-8DFDD39B55CC}"/>
              </a:ext>
            </a:extLst>
          </p:cNvPr>
          <p:cNvSpPr>
            <a:spLocks noGrp="1"/>
          </p:cNvSpPr>
          <p:nvPr>
            <p:ph sz="quarter" idx="4"/>
          </p:nvPr>
        </p:nvSpPr>
        <p:spPr>
          <a:xfrm>
            <a:off x="6278878" y="2598821"/>
            <a:ext cx="5151122" cy="3048000"/>
          </a:xfrm>
        </p:spPr>
        <p:txBody>
          <a:bodyPr>
            <a:normAutofit/>
          </a:bodyPr>
          <a:lstStyle/>
          <a:p>
            <a:r>
              <a:rPr lang="en-CA" sz="1800" dirty="0">
                <a:latin typeface="Times New Roman" panose="02020603050405020304" pitchFamily="18" charset="0"/>
                <a:cs typeface="Times New Roman" panose="02020603050405020304" pitchFamily="18" charset="0"/>
              </a:rPr>
              <a:t>PSYC*3000 (0.50) Historical and Critical Perspectives on Psychology</a:t>
            </a:r>
          </a:p>
          <a:p>
            <a:r>
              <a:rPr lang="en-CA" sz="1800" dirty="0">
                <a:latin typeface="Times New Roman" panose="02020603050405020304" pitchFamily="18" charset="0"/>
                <a:cs typeface="Times New Roman" panose="02020603050405020304" pitchFamily="18" charset="0"/>
              </a:rPr>
              <a:t>PSYC*3250 (0.50) Psychological Measurement</a:t>
            </a:r>
          </a:p>
          <a:p>
            <a:r>
              <a:rPr lang="en-CA" sz="1800" dirty="0">
                <a:latin typeface="Times New Roman" panose="02020603050405020304" pitchFamily="18" charset="0"/>
                <a:cs typeface="Times New Roman" panose="02020603050405020304" pitchFamily="18" charset="0"/>
              </a:rPr>
              <a:t>PSYC*3290 (0.50) Conducting Statistical Analyses in Psychology</a:t>
            </a:r>
          </a:p>
          <a:p>
            <a:pPr marL="0" indent="0">
              <a:buNone/>
            </a:pPr>
            <a:r>
              <a:rPr lang="en-CA" sz="1800" dirty="0">
                <a:latin typeface="Times New Roman" panose="02020603050405020304" pitchFamily="18" charset="0"/>
                <a:cs typeface="Times New Roman" panose="02020603050405020304" pitchFamily="18" charset="0"/>
              </a:rPr>
              <a:t>1.0 ADDITIONAL CREDIT IN PSYCHOLOGY AT LVL 3000</a:t>
            </a:r>
          </a:p>
        </p:txBody>
      </p:sp>
    </p:spTree>
    <p:extLst>
      <p:ext uri="{BB962C8B-B14F-4D97-AF65-F5344CB8AC3E}">
        <p14:creationId xmlns:p14="http://schemas.microsoft.com/office/powerpoint/2010/main" val="83757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9A20-6DCC-49CF-9695-A29B061C1E67}"/>
              </a:ext>
            </a:extLst>
          </p:cNvPr>
          <p:cNvSpPr>
            <a:spLocks noGrp="1"/>
          </p:cNvSpPr>
          <p:nvPr>
            <p:ph type="title"/>
          </p:nvPr>
        </p:nvSpPr>
        <p:spPr/>
        <p:txBody>
          <a:bodyPr/>
          <a:lstStyle/>
          <a:p>
            <a:r>
              <a:rPr lang="en-CA" dirty="0"/>
              <a:t>Year 4 (difference in mandatory credits)</a:t>
            </a:r>
          </a:p>
        </p:txBody>
      </p:sp>
      <p:sp>
        <p:nvSpPr>
          <p:cNvPr id="3" name="Text Placeholder 2">
            <a:extLst>
              <a:ext uri="{FF2B5EF4-FFF2-40B4-BE49-F238E27FC236}">
                <a16:creationId xmlns:a16="http://schemas.microsoft.com/office/drawing/2014/main" id="{A4A635E0-8F2A-428E-A2F6-C8FB802B4124}"/>
              </a:ext>
            </a:extLst>
          </p:cNvPr>
          <p:cNvSpPr>
            <a:spLocks noGrp="1"/>
          </p:cNvSpPr>
          <p:nvPr>
            <p:ph type="body" idx="1"/>
          </p:nvPr>
        </p:nvSpPr>
        <p:spPr>
          <a:xfrm>
            <a:off x="761999" y="1961147"/>
            <a:ext cx="5151119" cy="761999"/>
          </a:xfrm>
        </p:spPr>
        <p:txBody>
          <a:bodyPr/>
          <a:lstStyle/>
          <a:p>
            <a:r>
              <a:rPr lang="en-CA" dirty="0"/>
              <a:t>Honours Regular Stream</a:t>
            </a:r>
          </a:p>
        </p:txBody>
      </p:sp>
      <p:sp>
        <p:nvSpPr>
          <p:cNvPr id="4" name="Content Placeholder 3">
            <a:extLst>
              <a:ext uri="{FF2B5EF4-FFF2-40B4-BE49-F238E27FC236}">
                <a16:creationId xmlns:a16="http://schemas.microsoft.com/office/drawing/2014/main" id="{48B664FC-FE31-4E3B-881B-9086B1AB96D6}"/>
              </a:ext>
            </a:extLst>
          </p:cNvPr>
          <p:cNvSpPr>
            <a:spLocks noGrp="1"/>
          </p:cNvSpPr>
          <p:nvPr>
            <p:ph sz="half" idx="2"/>
          </p:nvPr>
        </p:nvSpPr>
        <p:spPr/>
        <p:txBody>
          <a:bodyPr>
            <a:normAutofit/>
          </a:bodyPr>
          <a:lstStyle/>
          <a:p>
            <a:r>
              <a:rPr lang="en-CA" sz="2400" dirty="0">
                <a:latin typeface="Times New Roman" panose="02020603050405020304" pitchFamily="18" charset="0"/>
                <a:cs typeface="Times New Roman" panose="02020603050405020304" pitchFamily="18" charset="0"/>
              </a:rPr>
              <a:t>PSYC*4550 (1.00) Practical applications of Psychology</a:t>
            </a:r>
          </a:p>
          <a:p>
            <a:r>
              <a:rPr lang="en-CA" sz="2400" dirty="0">
                <a:latin typeface="Times New Roman" panose="02020603050405020304" pitchFamily="18" charset="0"/>
                <a:cs typeface="Times New Roman" panose="02020603050405020304" pitchFamily="18" charset="0"/>
              </a:rPr>
              <a:t>0.5 additional credit in Psychology at 4000 level </a:t>
            </a:r>
          </a:p>
        </p:txBody>
      </p:sp>
      <p:sp>
        <p:nvSpPr>
          <p:cNvPr id="5" name="Text Placeholder 4">
            <a:extLst>
              <a:ext uri="{FF2B5EF4-FFF2-40B4-BE49-F238E27FC236}">
                <a16:creationId xmlns:a16="http://schemas.microsoft.com/office/drawing/2014/main" id="{2DB6A28F-E89C-4045-A095-17878BB9E1A3}"/>
              </a:ext>
            </a:extLst>
          </p:cNvPr>
          <p:cNvSpPr>
            <a:spLocks noGrp="1"/>
          </p:cNvSpPr>
          <p:nvPr>
            <p:ph type="body" sz="quarter" idx="3"/>
          </p:nvPr>
        </p:nvSpPr>
        <p:spPr>
          <a:xfrm>
            <a:off x="6278878" y="2013283"/>
            <a:ext cx="5151122" cy="761999"/>
          </a:xfrm>
        </p:spPr>
        <p:txBody>
          <a:bodyPr/>
          <a:lstStyle/>
          <a:p>
            <a:r>
              <a:rPr lang="en-CA" dirty="0"/>
              <a:t>Honours Thesis Stream</a:t>
            </a:r>
          </a:p>
        </p:txBody>
      </p:sp>
      <p:sp>
        <p:nvSpPr>
          <p:cNvPr id="6" name="Content Placeholder 5">
            <a:extLst>
              <a:ext uri="{FF2B5EF4-FFF2-40B4-BE49-F238E27FC236}">
                <a16:creationId xmlns:a16="http://schemas.microsoft.com/office/drawing/2014/main" id="{5137BFE8-6C0F-4B23-B695-852C3D63B4FD}"/>
              </a:ext>
            </a:extLst>
          </p:cNvPr>
          <p:cNvSpPr>
            <a:spLocks noGrp="1"/>
          </p:cNvSpPr>
          <p:nvPr>
            <p:ph sz="quarter" idx="4"/>
          </p:nvPr>
        </p:nvSpPr>
        <p:spPr/>
        <p:txBody>
          <a:bodyPr>
            <a:normAutofit/>
          </a:bodyPr>
          <a:lstStyle/>
          <a:p>
            <a:r>
              <a:rPr lang="en-CA" sz="2400" dirty="0">
                <a:latin typeface="Times New Roman" panose="02020603050405020304" pitchFamily="18" charset="0"/>
                <a:cs typeface="Times New Roman" panose="02020603050405020304" pitchFamily="18" charset="0"/>
              </a:rPr>
              <a:t>PSYC*4780 (0.50) Advance Research Methods and Statistics</a:t>
            </a:r>
          </a:p>
          <a:p>
            <a:r>
              <a:rPr lang="en-CA" sz="2400" dirty="0">
                <a:latin typeface="Times New Roman" panose="02020603050405020304" pitchFamily="18" charset="0"/>
                <a:cs typeface="Times New Roman" panose="02020603050405020304" pitchFamily="18" charset="0"/>
              </a:rPr>
              <a:t>PSYC*4870 (0.50) Honours Thesis I</a:t>
            </a:r>
          </a:p>
          <a:p>
            <a:r>
              <a:rPr lang="en-CA" sz="2400" dirty="0">
                <a:latin typeface="Times New Roman" panose="02020603050405020304" pitchFamily="18" charset="0"/>
                <a:cs typeface="Times New Roman" panose="02020603050405020304" pitchFamily="18" charset="0"/>
              </a:rPr>
              <a:t>PSYC*4880 (1.00) Honours Thesis II</a:t>
            </a:r>
          </a:p>
          <a:p>
            <a:pPr marL="0" indent="0">
              <a:buNone/>
            </a:pPr>
            <a:endParaRPr lang="en-C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70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E3CD-FDBC-4B0E-A510-ADE280E86CDF}"/>
              </a:ext>
            </a:extLst>
          </p:cNvPr>
          <p:cNvSpPr>
            <a:spLocks noGrp="1"/>
          </p:cNvSpPr>
          <p:nvPr>
            <p:ph type="title"/>
          </p:nvPr>
        </p:nvSpPr>
        <p:spPr/>
        <p:txBody>
          <a:bodyPr>
            <a:normAutofit fontScale="90000"/>
          </a:bodyPr>
          <a:lstStyle/>
          <a:p>
            <a:r>
              <a:rPr lang="en-US" b="0" i="0" dirty="0">
                <a:effectLst/>
                <a:latin typeface="Lato"/>
              </a:rPr>
              <a:t>What can I do with an undergraduate degree in Psychology?</a:t>
            </a:r>
            <a:br>
              <a:rPr lang="en-US" b="0" i="0" dirty="0">
                <a:solidFill>
                  <a:srgbClr val="2C2727"/>
                </a:solidFill>
                <a:effectLst/>
                <a:latin typeface="Lato"/>
              </a:rPr>
            </a:br>
            <a:endParaRPr lang="en-CA" dirty="0"/>
          </a:p>
        </p:txBody>
      </p:sp>
      <p:sp>
        <p:nvSpPr>
          <p:cNvPr id="3" name="Text Placeholder 2">
            <a:extLst>
              <a:ext uri="{FF2B5EF4-FFF2-40B4-BE49-F238E27FC236}">
                <a16:creationId xmlns:a16="http://schemas.microsoft.com/office/drawing/2014/main" id="{D92C6CA3-AA44-4069-A3F5-1BF9E62D00C0}"/>
              </a:ext>
            </a:extLst>
          </p:cNvPr>
          <p:cNvSpPr>
            <a:spLocks noGrp="1"/>
          </p:cNvSpPr>
          <p:nvPr>
            <p:ph type="body" idx="1"/>
          </p:nvPr>
        </p:nvSpPr>
        <p:spPr/>
        <p:txBody>
          <a:bodyPr>
            <a:normAutofit fontScale="70000" lnSpcReduction="20000"/>
          </a:bodyPr>
          <a:lstStyle/>
          <a:p>
            <a:r>
              <a:rPr lang="en-CA" dirty="0">
                <a:solidFill>
                  <a:schemeClr val="tx1"/>
                </a:solidFill>
              </a:rPr>
              <a:t>It comes down what career you are looking for. Jobs for Psychology bachelor’s graduates depend on how the economy is doing and the available positions. Quite an extent of psychology majors use it as a stepping stone towards a professional career. According to the Canadian Psychological association, “a degree in psychology is excellent preparation for a variety of professional programs including law, medicine, management, social work, speech pathology, audiology, counselling and education”.</a:t>
            </a:r>
          </a:p>
        </p:txBody>
      </p:sp>
    </p:spTree>
    <p:extLst>
      <p:ext uri="{BB962C8B-B14F-4D97-AF65-F5344CB8AC3E}">
        <p14:creationId xmlns:p14="http://schemas.microsoft.com/office/powerpoint/2010/main" val="98805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FDB2-933E-4AE7-876D-CDE13194D56A}"/>
              </a:ext>
            </a:extLst>
          </p:cNvPr>
          <p:cNvSpPr>
            <a:spLocks noGrp="1"/>
          </p:cNvSpPr>
          <p:nvPr>
            <p:ph type="title"/>
          </p:nvPr>
        </p:nvSpPr>
        <p:spPr>
          <a:xfrm>
            <a:off x="762000" y="1524000"/>
            <a:ext cx="10668000" cy="744537"/>
          </a:xfrm>
        </p:spPr>
        <p:txBody>
          <a:bodyPr>
            <a:normAutofit fontScale="90000"/>
          </a:bodyPr>
          <a:lstStyle/>
          <a:p>
            <a:r>
              <a:rPr lang="en-CA" dirty="0"/>
              <a:t>Should you pursue the honours thesis stream</a:t>
            </a:r>
          </a:p>
        </p:txBody>
      </p:sp>
      <p:sp>
        <p:nvSpPr>
          <p:cNvPr id="3" name="Text Placeholder 2">
            <a:extLst>
              <a:ext uri="{FF2B5EF4-FFF2-40B4-BE49-F238E27FC236}">
                <a16:creationId xmlns:a16="http://schemas.microsoft.com/office/drawing/2014/main" id="{650E4DBD-D60A-4CA9-B6DE-41D150E1C7C2}"/>
              </a:ext>
            </a:extLst>
          </p:cNvPr>
          <p:cNvSpPr>
            <a:spLocks noGrp="1"/>
          </p:cNvSpPr>
          <p:nvPr>
            <p:ph type="body" idx="1"/>
          </p:nvPr>
        </p:nvSpPr>
        <p:spPr>
          <a:xfrm>
            <a:off x="762000" y="2643189"/>
            <a:ext cx="10668000" cy="3452812"/>
          </a:xfrm>
        </p:spPr>
        <p:txBody>
          <a:bodyPr/>
          <a:lstStyle/>
          <a:p>
            <a:r>
              <a:rPr lang="en-CA" dirty="0">
                <a:solidFill>
                  <a:schemeClr val="tx1"/>
                </a:solidFill>
                <a:latin typeface="Times New Roman" panose="02020603050405020304" pitchFamily="18" charset="0"/>
                <a:cs typeface="Times New Roman" panose="02020603050405020304" pitchFamily="18" charset="0"/>
              </a:rPr>
              <a:t>-If you want to pursue a graduate program in Psychology, it will be required that students have completed an undergraduate thesis or equivalent (some schools may accept an independent project as an equivalent). According to the Canadian Psychological Association, “</a:t>
            </a:r>
            <a:r>
              <a:rPr lang="en-US" dirty="0">
                <a:solidFill>
                  <a:schemeClr val="tx1"/>
                </a:solidFill>
                <a:latin typeface="Times New Roman" panose="02020603050405020304" pitchFamily="18" charset="0"/>
                <a:cs typeface="Times New Roman" panose="02020603050405020304" pitchFamily="18" charset="0"/>
              </a:rPr>
              <a:t>t</a:t>
            </a:r>
            <a:r>
              <a:rPr lang="en-US" i="0" dirty="0">
                <a:solidFill>
                  <a:schemeClr val="tx1"/>
                </a:solidFill>
                <a:effectLst/>
                <a:latin typeface="Times New Roman" panose="02020603050405020304" pitchFamily="18" charset="0"/>
                <a:cs typeface="Times New Roman" panose="02020603050405020304" pitchFamily="18" charset="0"/>
              </a:rPr>
              <a:t>o be hired and practice as a psychologist you need at least a master’s degree (M.A. or M.Sc.) and in many jurisdictions a Ph.D. (a doctoral degree). If you wish to work as a psychologist, you should plan on going to graduate school”.</a:t>
            </a:r>
            <a:endParaRPr lang="en-CA"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89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3B95-850D-4086-BED2-700D7101A168}"/>
              </a:ext>
            </a:extLst>
          </p:cNvPr>
          <p:cNvSpPr>
            <a:spLocks noGrp="1"/>
          </p:cNvSpPr>
          <p:nvPr>
            <p:ph type="title"/>
          </p:nvPr>
        </p:nvSpPr>
        <p:spPr>
          <a:xfrm>
            <a:off x="486792" y="485312"/>
            <a:ext cx="10668000" cy="1506537"/>
          </a:xfrm>
        </p:spPr>
        <p:txBody>
          <a:bodyPr>
            <a:normAutofit fontScale="90000"/>
          </a:bodyPr>
          <a:lstStyle/>
          <a:p>
            <a:br>
              <a:rPr lang="en-US" sz="3600" b="0" i="0" dirty="0">
                <a:solidFill>
                  <a:schemeClr val="tx1">
                    <a:lumMod val="95000"/>
                  </a:schemeClr>
                </a:solidFill>
                <a:effectLst/>
                <a:latin typeface="Times New Roman" panose="02020603050405020304" pitchFamily="18" charset="0"/>
                <a:cs typeface="Times New Roman" panose="02020603050405020304" pitchFamily="18" charset="0"/>
              </a:rPr>
            </a:br>
            <a:br>
              <a:rPr lang="en-US" sz="3600" b="0" i="0" dirty="0">
                <a:solidFill>
                  <a:schemeClr val="tx1">
                    <a:lumMod val="95000"/>
                  </a:schemeClr>
                </a:solidFill>
                <a:effectLst/>
                <a:latin typeface="Times New Roman" panose="02020603050405020304" pitchFamily="18" charset="0"/>
                <a:cs typeface="Times New Roman" panose="02020603050405020304" pitchFamily="18" charset="0"/>
              </a:rPr>
            </a:br>
            <a:br>
              <a:rPr lang="en-US" sz="3600" b="0" i="0" dirty="0">
                <a:solidFill>
                  <a:schemeClr val="tx1">
                    <a:lumMod val="95000"/>
                  </a:schemeClr>
                </a:solidFill>
                <a:effectLst/>
                <a:latin typeface="Times New Roman" panose="02020603050405020304" pitchFamily="18" charset="0"/>
                <a:cs typeface="Times New Roman" panose="02020603050405020304" pitchFamily="18" charset="0"/>
              </a:rPr>
            </a:br>
            <a:br>
              <a:rPr lang="en-US" sz="3600" b="0" i="0" dirty="0">
                <a:solidFill>
                  <a:schemeClr val="tx1">
                    <a:lumMod val="95000"/>
                  </a:schemeClr>
                </a:solidFill>
                <a:effectLst/>
                <a:latin typeface="Times New Roman" panose="02020603050405020304" pitchFamily="18" charset="0"/>
                <a:cs typeface="Times New Roman" panose="02020603050405020304" pitchFamily="18" charset="0"/>
              </a:rPr>
            </a:br>
            <a:br>
              <a:rPr lang="en-US" sz="3600" b="0" i="0" dirty="0">
                <a:solidFill>
                  <a:schemeClr val="tx1">
                    <a:lumMod val="95000"/>
                  </a:schemeClr>
                </a:solidFill>
                <a:effectLst/>
                <a:latin typeface="Times New Roman" panose="02020603050405020304" pitchFamily="18" charset="0"/>
                <a:cs typeface="Times New Roman" panose="02020603050405020304" pitchFamily="18" charset="0"/>
              </a:rPr>
            </a:br>
            <a:br>
              <a:rPr lang="en-US" sz="3600" b="0" i="0" dirty="0">
                <a:solidFill>
                  <a:schemeClr val="tx1">
                    <a:lumMod val="95000"/>
                  </a:schemeClr>
                </a:solidFill>
                <a:effectLst/>
                <a:latin typeface="Times New Roman" panose="02020603050405020304" pitchFamily="18" charset="0"/>
                <a:cs typeface="Times New Roman" panose="02020603050405020304" pitchFamily="18" charset="0"/>
              </a:rPr>
            </a:br>
            <a:r>
              <a:rPr lang="en-US" sz="3600" b="0" i="0" dirty="0">
                <a:solidFill>
                  <a:schemeClr val="tx1">
                    <a:lumMod val="95000"/>
                  </a:schemeClr>
                </a:solidFill>
                <a:effectLst/>
                <a:latin typeface="Times New Roman" panose="02020603050405020304" pitchFamily="18" charset="0"/>
                <a:cs typeface="Times New Roman" panose="02020603050405020304" pitchFamily="18" charset="0"/>
              </a:rPr>
              <a:t>Fall 2020/Winter 2021 Honors Thesis:</a:t>
            </a:r>
            <a:br>
              <a:rPr lang="en-US" sz="3600" b="0" i="0" dirty="0">
                <a:solidFill>
                  <a:schemeClr val="tx1">
                    <a:lumMod val="95000"/>
                  </a:schemeClr>
                </a:solidFill>
                <a:effectLst/>
                <a:latin typeface="Times New Roman" panose="02020603050405020304" pitchFamily="18" charset="0"/>
                <a:cs typeface="Times New Roman" panose="02020603050405020304" pitchFamily="18" charset="0"/>
              </a:rPr>
            </a:br>
            <a:r>
              <a:rPr lang="en-US" sz="3600" b="0" i="0" dirty="0">
                <a:solidFill>
                  <a:schemeClr val="tx1">
                    <a:lumMod val="95000"/>
                  </a:schemeClr>
                </a:solidFill>
                <a:effectLst/>
                <a:latin typeface="Times New Roman" panose="02020603050405020304" pitchFamily="18" charset="0"/>
                <a:cs typeface="Times New Roman" panose="02020603050405020304" pitchFamily="18" charset="0"/>
              </a:rPr>
              <a:t>Application process and timeline (minimum 75% average)</a:t>
            </a:r>
            <a:br>
              <a:rPr lang="en-US" b="0" i="0" dirty="0">
                <a:solidFill>
                  <a:srgbClr val="2C2727"/>
                </a:solidFill>
                <a:effectLst/>
                <a:latin typeface="Lato"/>
              </a:rPr>
            </a:br>
            <a:endParaRPr lang="en-CA" dirty="0"/>
          </a:p>
        </p:txBody>
      </p:sp>
      <p:sp>
        <p:nvSpPr>
          <p:cNvPr id="3" name="Text Placeholder 2">
            <a:extLst>
              <a:ext uri="{FF2B5EF4-FFF2-40B4-BE49-F238E27FC236}">
                <a16:creationId xmlns:a16="http://schemas.microsoft.com/office/drawing/2014/main" id="{319A3440-3FC8-4B9C-966B-4455144B7EA0}"/>
              </a:ext>
            </a:extLst>
          </p:cNvPr>
          <p:cNvSpPr>
            <a:spLocks noGrp="1"/>
          </p:cNvSpPr>
          <p:nvPr>
            <p:ph type="body" idx="1"/>
          </p:nvPr>
        </p:nvSpPr>
        <p:spPr>
          <a:xfrm>
            <a:off x="625876" y="5070581"/>
            <a:ext cx="10668000" cy="1302107"/>
          </a:xfrm>
        </p:spPr>
        <p:txBody>
          <a:bodyPr>
            <a:normAutofit fontScale="85000" lnSpcReduction="20000"/>
          </a:bodyPr>
          <a:lstStyle/>
          <a:p>
            <a:r>
              <a:rPr lang="en-CA" dirty="0"/>
              <a:t>*Successful applicants in the Fall of 2019 had a minimum average of 83%*. </a:t>
            </a:r>
          </a:p>
          <a:p>
            <a:r>
              <a:rPr lang="en-CA" i="1" dirty="0"/>
              <a:t>*The course program is limited for 50 people*</a:t>
            </a:r>
          </a:p>
          <a:p>
            <a:r>
              <a:rPr lang="en-CA" dirty="0"/>
              <a:t>https://www.uoguelph.ca/psychology/page/undergraduate-honours-thesis</a:t>
            </a:r>
          </a:p>
        </p:txBody>
      </p:sp>
      <p:graphicFrame>
        <p:nvGraphicFramePr>
          <p:cNvPr id="4" name="Table 3">
            <a:extLst>
              <a:ext uri="{FF2B5EF4-FFF2-40B4-BE49-F238E27FC236}">
                <a16:creationId xmlns:a16="http://schemas.microsoft.com/office/drawing/2014/main" id="{8BE22D94-F3D9-4B13-8E6B-A4A886A5DDDE}"/>
              </a:ext>
            </a:extLst>
          </p:cNvPr>
          <p:cNvGraphicFramePr>
            <a:graphicFrameLocks noGrp="1"/>
          </p:cNvGraphicFramePr>
          <p:nvPr>
            <p:extLst>
              <p:ext uri="{D42A27DB-BD31-4B8C-83A1-F6EECF244321}">
                <p14:modId xmlns:p14="http://schemas.microsoft.com/office/powerpoint/2010/main" val="1447003743"/>
              </p:ext>
            </p:extLst>
          </p:nvPr>
        </p:nvGraphicFramePr>
        <p:xfrm>
          <a:off x="898124" y="1606617"/>
          <a:ext cx="9845336" cy="3477202"/>
        </p:xfrm>
        <a:graphic>
          <a:graphicData uri="http://schemas.openxmlformats.org/drawingml/2006/table">
            <a:tbl>
              <a:tblPr/>
              <a:tblGrid>
                <a:gridCol w="1536335">
                  <a:extLst>
                    <a:ext uri="{9D8B030D-6E8A-4147-A177-3AD203B41FA5}">
                      <a16:colId xmlns:a16="http://schemas.microsoft.com/office/drawing/2014/main" val="2996416493"/>
                    </a:ext>
                  </a:extLst>
                </a:gridCol>
                <a:gridCol w="8309001">
                  <a:extLst>
                    <a:ext uri="{9D8B030D-6E8A-4147-A177-3AD203B41FA5}">
                      <a16:colId xmlns:a16="http://schemas.microsoft.com/office/drawing/2014/main" val="961457806"/>
                    </a:ext>
                  </a:extLst>
                </a:gridCol>
              </a:tblGrid>
              <a:tr h="898127">
                <a:tc>
                  <a:txBody>
                    <a:bodyPr/>
                    <a:lstStyle/>
                    <a:p>
                      <a:pPr fontAlgn="t"/>
                      <a:r>
                        <a:rPr lang="en-CA" sz="1400">
                          <a:solidFill>
                            <a:schemeClr val="tx1"/>
                          </a:solidFill>
                          <a:effectLst/>
                          <a:latin typeface="Times New Roman" panose="02020603050405020304" pitchFamily="18" charset="0"/>
                          <a:cs typeface="Times New Roman" panose="02020603050405020304" pitchFamily="18" charset="0"/>
                        </a:rPr>
                        <a:t>February 28</a:t>
                      </a:r>
                    </a:p>
                  </a:txBody>
                  <a:tcPr marL="37248" marR="37248" marT="37248" marB="37248">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400" dirty="0">
                          <a:solidFill>
                            <a:schemeClr val="tx1"/>
                          </a:solidFill>
                          <a:effectLst/>
                          <a:latin typeface="Times New Roman" panose="02020603050405020304" pitchFamily="18" charset="0"/>
                          <a:cs typeface="Times New Roman" panose="02020603050405020304" pitchFamily="18" charset="0"/>
                        </a:rPr>
                        <a:t>"Soft" deadline for submission application package. This should include:</a:t>
                      </a:r>
                      <a:br>
                        <a:rPr lang="en-US" sz="1400" dirty="0">
                          <a:solidFill>
                            <a:schemeClr val="tx1"/>
                          </a:solidFill>
                          <a:effectLst/>
                          <a:latin typeface="Times New Roman" panose="02020603050405020304" pitchFamily="18" charset="0"/>
                          <a:cs typeface="Times New Roman" panose="02020603050405020304" pitchFamily="18" charset="0"/>
                        </a:rPr>
                      </a:br>
                      <a:r>
                        <a:rPr lang="en-US" sz="1400" dirty="0">
                          <a:solidFill>
                            <a:schemeClr val="tx1"/>
                          </a:solidFill>
                          <a:effectLst/>
                          <a:latin typeface="Times New Roman" panose="02020603050405020304" pitchFamily="18" charset="0"/>
                          <a:cs typeface="Times New Roman" panose="02020603050405020304" pitchFamily="18" charset="0"/>
                        </a:rPr>
                        <a:t>-completed "request to enroll form" (template above - Action #3)</a:t>
                      </a:r>
                      <a:br>
                        <a:rPr lang="en-US" sz="1400" dirty="0">
                          <a:solidFill>
                            <a:schemeClr val="tx1"/>
                          </a:solidFill>
                          <a:effectLst/>
                          <a:latin typeface="Times New Roman" panose="02020603050405020304" pitchFamily="18" charset="0"/>
                          <a:cs typeface="Times New Roman" panose="02020603050405020304" pitchFamily="18" charset="0"/>
                        </a:rPr>
                      </a:br>
                      <a:r>
                        <a:rPr lang="en-US" sz="1400" dirty="0">
                          <a:solidFill>
                            <a:schemeClr val="tx1"/>
                          </a:solidFill>
                          <a:effectLst/>
                          <a:latin typeface="Times New Roman" panose="02020603050405020304" pitchFamily="18" charset="0"/>
                          <a:cs typeface="Times New Roman" panose="02020603050405020304" pitchFamily="18" charset="0"/>
                        </a:rPr>
                        <a:t>-Personal Statement (maximum 300 words)</a:t>
                      </a:r>
                      <a:br>
                        <a:rPr lang="en-US" sz="1400" dirty="0">
                          <a:solidFill>
                            <a:schemeClr val="tx1"/>
                          </a:solidFill>
                          <a:effectLst/>
                          <a:latin typeface="Times New Roman" panose="02020603050405020304" pitchFamily="18" charset="0"/>
                          <a:cs typeface="Times New Roman" panose="02020603050405020304" pitchFamily="18" charset="0"/>
                        </a:rPr>
                      </a:br>
                      <a:r>
                        <a:rPr lang="en-US" sz="1400" dirty="0">
                          <a:solidFill>
                            <a:schemeClr val="tx1"/>
                          </a:solidFill>
                          <a:effectLst/>
                          <a:latin typeface="Times New Roman" panose="02020603050405020304" pitchFamily="18" charset="0"/>
                          <a:cs typeface="Times New Roman" panose="02020603050405020304" pitchFamily="18" charset="0"/>
                        </a:rPr>
                        <a:t>-Unofficial copy of your transcript</a:t>
                      </a:r>
                    </a:p>
                  </a:txBody>
                  <a:tcPr marL="37248" marR="37248" marT="37248" marB="37248">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822338180"/>
                  </a:ext>
                </a:extLst>
              </a:tr>
              <a:tr h="898127">
                <a:tc>
                  <a:txBody>
                    <a:bodyPr/>
                    <a:lstStyle/>
                    <a:p>
                      <a:pPr fontAlgn="t"/>
                      <a:r>
                        <a:rPr lang="en-CA" sz="1400">
                          <a:solidFill>
                            <a:schemeClr val="tx1"/>
                          </a:solidFill>
                          <a:effectLst/>
                          <a:latin typeface="Times New Roman" panose="02020603050405020304" pitchFamily="18" charset="0"/>
                          <a:cs typeface="Times New Roman" panose="02020603050405020304" pitchFamily="18" charset="0"/>
                        </a:rPr>
                        <a:t>June </a:t>
                      </a:r>
                    </a:p>
                  </a:txBody>
                  <a:tcPr marL="37248" marR="37248" marT="37248" marB="37248">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400" dirty="0">
                          <a:solidFill>
                            <a:schemeClr val="tx1"/>
                          </a:solidFill>
                          <a:effectLst/>
                          <a:latin typeface="Times New Roman" panose="02020603050405020304" pitchFamily="18" charset="0"/>
                          <a:cs typeface="Times New Roman" panose="02020603050405020304" pitchFamily="18" charset="0"/>
                        </a:rPr>
                        <a:t>Add period for Fall'20:  IF the following has </a:t>
                      </a:r>
                      <a:r>
                        <a:rPr lang="en-US" sz="1400" dirty="0" err="1">
                          <a:solidFill>
                            <a:schemeClr val="tx1"/>
                          </a:solidFill>
                          <a:effectLst/>
                          <a:latin typeface="Times New Roman" panose="02020603050405020304" pitchFamily="18" charset="0"/>
                          <a:cs typeface="Times New Roman" panose="02020603050405020304" pitchFamily="18" charset="0"/>
                        </a:rPr>
                        <a:t>occured</a:t>
                      </a:r>
                      <a:r>
                        <a:rPr lang="en-US" sz="1400" dirty="0">
                          <a:solidFill>
                            <a:schemeClr val="tx1"/>
                          </a:solidFill>
                          <a:effectLst/>
                          <a:latin typeface="Times New Roman" panose="02020603050405020304" pitchFamily="18" charset="0"/>
                          <a:cs typeface="Times New Roman" panose="02020603050405020304" pitchFamily="18" charset="0"/>
                        </a:rPr>
                        <a:t> you will receive a course waiver allowing you to register in PSYC*4870:</a:t>
                      </a:r>
                      <a:br>
                        <a:rPr lang="en-US" sz="1400" dirty="0">
                          <a:solidFill>
                            <a:schemeClr val="tx1"/>
                          </a:solidFill>
                          <a:effectLst/>
                          <a:latin typeface="Times New Roman" panose="02020603050405020304" pitchFamily="18" charset="0"/>
                          <a:cs typeface="Times New Roman" panose="02020603050405020304" pitchFamily="18" charset="0"/>
                        </a:rPr>
                      </a:br>
                      <a:r>
                        <a:rPr lang="en-US" sz="1400" dirty="0">
                          <a:solidFill>
                            <a:schemeClr val="tx1"/>
                          </a:solidFill>
                          <a:effectLst/>
                          <a:latin typeface="Times New Roman" panose="02020603050405020304" pitchFamily="18" charset="0"/>
                          <a:cs typeface="Times New Roman" panose="02020603050405020304" pitchFamily="18" charset="0"/>
                        </a:rPr>
                        <a:t>-your application is accepted, AND</a:t>
                      </a:r>
                      <a:br>
                        <a:rPr lang="en-US" sz="1400" dirty="0">
                          <a:solidFill>
                            <a:schemeClr val="tx1"/>
                          </a:solidFill>
                          <a:effectLst/>
                          <a:latin typeface="Times New Roman" panose="02020603050405020304" pitchFamily="18" charset="0"/>
                          <a:cs typeface="Times New Roman" panose="02020603050405020304" pitchFamily="18" charset="0"/>
                        </a:rPr>
                      </a:br>
                      <a:r>
                        <a:rPr lang="en-US" sz="1400" dirty="0">
                          <a:solidFill>
                            <a:schemeClr val="tx1"/>
                          </a:solidFill>
                          <a:effectLst/>
                          <a:latin typeface="Times New Roman" panose="02020603050405020304" pitchFamily="18" charset="0"/>
                          <a:cs typeface="Times New Roman" panose="02020603050405020304" pitchFamily="18" charset="0"/>
                        </a:rPr>
                        <a:t>-you and your instructor have signed the course outline</a:t>
                      </a:r>
                    </a:p>
                  </a:txBody>
                  <a:tcPr marL="37248" marR="37248" marT="37248" marB="37248">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245148224"/>
                  </a:ext>
                </a:extLst>
              </a:tr>
              <a:tr h="480034">
                <a:tc>
                  <a:txBody>
                    <a:bodyPr/>
                    <a:lstStyle/>
                    <a:p>
                      <a:pPr fontAlgn="t"/>
                      <a:r>
                        <a:rPr lang="en-CA" sz="1400">
                          <a:solidFill>
                            <a:schemeClr val="tx1"/>
                          </a:solidFill>
                          <a:effectLst/>
                          <a:latin typeface="Times New Roman" panose="02020603050405020304" pitchFamily="18" charset="0"/>
                          <a:cs typeface="Times New Roman" panose="02020603050405020304" pitchFamily="18" charset="0"/>
                        </a:rPr>
                        <a:t>June 30</a:t>
                      </a:r>
                    </a:p>
                  </a:txBody>
                  <a:tcPr marL="37248" marR="37248" marT="37248" marB="37248">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400" b="1" i="1" dirty="0">
                          <a:solidFill>
                            <a:schemeClr val="tx1"/>
                          </a:solidFill>
                          <a:effectLst/>
                          <a:latin typeface="Times New Roman" panose="02020603050405020304" pitchFamily="18" charset="0"/>
                          <a:cs typeface="Times New Roman" panose="02020603050405020304" pitchFamily="18" charset="0"/>
                        </a:rPr>
                        <a:t>Students who have not found a supervisor on their own will be notified whether or not they have been accepted.</a:t>
                      </a:r>
                    </a:p>
                  </a:txBody>
                  <a:tcPr marL="37248" marR="37248" marT="37248" marB="37248">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82409282"/>
                  </a:ext>
                </a:extLst>
              </a:tr>
              <a:tr h="1053079">
                <a:tc>
                  <a:txBody>
                    <a:bodyPr/>
                    <a:lstStyle/>
                    <a:p>
                      <a:pPr fontAlgn="t"/>
                      <a:r>
                        <a:rPr lang="en-CA" sz="1400">
                          <a:solidFill>
                            <a:schemeClr val="tx1"/>
                          </a:solidFill>
                          <a:effectLst/>
                          <a:latin typeface="Times New Roman" panose="02020603050405020304" pitchFamily="18" charset="0"/>
                          <a:cs typeface="Times New Roman" panose="02020603050405020304" pitchFamily="18" charset="0"/>
                        </a:rPr>
                        <a:t>August</a:t>
                      </a:r>
                    </a:p>
                  </a:txBody>
                  <a:tcPr marL="37248" marR="37248" marT="37248" marB="37248">
                    <a:lnL>
                      <a:noFill/>
                    </a:lnL>
                    <a:lnR>
                      <a:noFill/>
                    </a:lnR>
                    <a:lnT w="7620" cap="flat" cmpd="sng" algn="ctr">
                      <a:solidFill>
                        <a:srgbClr val="DDDDDD"/>
                      </a:solidFill>
                      <a:prstDash val="solid"/>
                      <a:round/>
                      <a:headEnd type="none" w="med" len="med"/>
                      <a:tailEnd type="none" w="med" len="med"/>
                    </a:lnT>
                    <a:lnB>
                      <a:noFill/>
                    </a:lnB>
                  </a:tcPr>
                </a:tc>
                <a:tc>
                  <a:txBody>
                    <a:bodyPr/>
                    <a:lstStyle/>
                    <a:p>
                      <a:pPr fontAlgn="t"/>
                      <a:r>
                        <a:rPr lang="en-US" sz="1400" dirty="0">
                          <a:solidFill>
                            <a:schemeClr val="tx1"/>
                          </a:solidFill>
                          <a:effectLst/>
                          <a:latin typeface="Times New Roman" panose="02020603050405020304" pitchFamily="18" charset="0"/>
                          <a:cs typeface="Times New Roman" panose="02020603050405020304" pitchFamily="18" charset="0"/>
                        </a:rPr>
                        <a:t>-Ensure course outline has been signed and you are registered in the course.</a:t>
                      </a:r>
                      <a:br>
                        <a:rPr lang="en-US" sz="1400" dirty="0">
                          <a:solidFill>
                            <a:schemeClr val="tx1"/>
                          </a:solidFill>
                          <a:effectLst/>
                          <a:latin typeface="Times New Roman" panose="02020603050405020304" pitchFamily="18" charset="0"/>
                          <a:cs typeface="Times New Roman" panose="02020603050405020304" pitchFamily="18" charset="0"/>
                        </a:rPr>
                      </a:br>
                      <a:r>
                        <a:rPr lang="en-US" sz="1400" dirty="0">
                          <a:solidFill>
                            <a:schemeClr val="tx1"/>
                          </a:solidFill>
                          <a:effectLst/>
                          <a:latin typeface="Times New Roman" panose="02020603050405020304" pitchFamily="18" charset="0"/>
                          <a:cs typeface="Times New Roman" panose="02020603050405020304" pitchFamily="18" charset="0"/>
                        </a:rPr>
                        <a:t>-All students registered in PSYC*4870 must also register in PSYC*4780 (NEUR students may register for NEUR*4000 instead of PSYC*4780)</a:t>
                      </a:r>
                    </a:p>
                    <a:p>
                      <a:pPr fontAlgn="t"/>
                      <a:endParaRPr lang="en-US" sz="1400" dirty="0">
                        <a:solidFill>
                          <a:schemeClr val="tx1"/>
                        </a:solidFill>
                        <a:effectLst/>
                        <a:latin typeface="Times New Roman" panose="02020603050405020304" pitchFamily="18" charset="0"/>
                        <a:cs typeface="Times New Roman" panose="02020603050405020304" pitchFamily="18" charset="0"/>
                      </a:endParaRPr>
                    </a:p>
                    <a:p>
                      <a:pPr fontAlgn="t"/>
                      <a:r>
                        <a:rPr lang="en-US" sz="1400" dirty="0">
                          <a:solidFill>
                            <a:schemeClr val="tx1"/>
                          </a:solidFill>
                          <a:effectLst/>
                          <a:latin typeface="Times New Roman" panose="02020603050405020304" pitchFamily="18" charset="0"/>
                          <a:cs typeface="Times New Roman" panose="02020603050405020304" pitchFamily="18" charset="0"/>
                        </a:rPr>
                        <a:t>NEUR*4000 = current issues in Neuroscience</a:t>
                      </a:r>
                    </a:p>
                  </a:txBody>
                  <a:tcPr marL="37248" marR="37248" marT="37248" marB="37248">
                    <a:lnL>
                      <a:noFill/>
                    </a:lnL>
                    <a:lnR>
                      <a:noFill/>
                    </a:lnR>
                    <a:lnT w="7620"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474277425"/>
                  </a:ext>
                </a:extLst>
              </a:tr>
            </a:tbl>
          </a:graphicData>
        </a:graphic>
      </p:graphicFrame>
    </p:spTree>
    <p:extLst>
      <p:ext uri="{BB962C8B-B14F-4D97-AF65-F5344CB8AC3E}">
        <p14:creationId xmlns:p14="http://schemas.microsoft.com/office/powerpoint/2010/main" val="48766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C3F5-6BF8-47B6-A0E7-4EBA464B0E58}"/>
              </a:ext>
            </a:extLst>
          </p:cNvPr>
          <p:cNvSpPr>
            <a:spLocks noGrp="1"/>
          </p:cNvSpPr>
          <p:nvPr>
            <p:ph type="title"/>
          </p:nvPr>
        </p:nvSpPr>
        <p:spPr>
          <a:xfrm>
            <a:off x="477914" y="836351"/>
            <a:ext cx="10668000" cy="990600"/>
          </a:xfrm>
        </p:spPr>
        <p:txBody>
          <a:bodyPr>
            <a:normAutofit fontScale="90000"/>
          </a:bodyPr>
          <a:lstStyle/>
          <a:p>
            <a:r>
              <a:rPr lang="en-CA" dirty="0"/>
              <a:t>Why you need a Supervisor</a:t>
            </a:r>
            <a:br>
              <a:rPr lang="en-CA" dirty="0"/>
            </a:br>
            <a:endParaRPr lang="en-CA" dirty="0"/>
          </a:p>
        </p:txBody>
      </p:sp>
      <p:sp>
        <p:nvSpPr>
          <p:cNvPr id="3" name="Text Placeholder 2">
            <a:extLst>
              <a:ext uri="{FF2B5EF4-FFF2-40B4-BE49-F238E27FC236}">
                <a16:creationId xmlns:a16="http://schemas.microsoft.com/office/drawing/2014/main" id="{06CBBE8F-9650-412F-93B8-0B7194207064}"/>
              </a:ext>
            </a:extLst>
          </p:cNvPr>
          <p:cNvSpPr>
            <a:spLocks noGrp="1"/>
          </p:cNvSpPr>
          <p:nvPr>
            <p:ph type="body" idx="1"/>
          </p:nvPr>
        </p:nvSpPr>
        <p:spPr>
          <a:xfrm>
            <a:off x="762000" y="1100831"/>
            <a:ext cx="10668000" cy="4995170"/>
          </a:xfrm>
        </p:spPr>
        <p:txBody>
          <a:bodyPr>
            <a:normAutofit fontScale="92500"/>
          </a:bodyPr>
          <a:lstStyle/>
          <a:p>
            <a:r>
              <a:rPr lang="en-CA" dirty="0"/>
              <a:t>-You cannot pursue an honours thesis without a supervisor. Some tips to contacting a potential supervisor:</a:t>
            </a:r>
          </a:p>
          <a:p>
            <a:r>
              <a:rPr lang="en-CA" dirty="0"/>
              <a:t>-Do your research on them. Read some of their research work/ get familiarized with the type of work they do.</a:t>
            </a:r>
          </a:p>
          <a:p>
            <a:r>
              <a:rPr lang="en-CA" dirty="0"/>
              <a:t>-Take it seriously. Some projects before have asked for intellectual contribution from students</a:t>
            </a:r>
          </a:p>
          <a:p>
            <a:r>
              <a:rPr lang="en-CA" dirty="0"/>
              <a:t>-If you are currently a third year student wishing to pursue grad school, you should get a head start and message possible supervisors this fall/winter semester. </a:t>
            </a:r>
          </a:p>
          <a:p>
            <a:r>
              <a:rPr lang="en-CA" dirty="0"/>
              <a:t>Who is accepting students: </a:t>
            </a:r>
          </a:p>
          <a:p>
            <a:r>
              <a:rPr lang="en-CA" dirty="0">
                <a:hlinkClick r:id="rId2"/>
              </a:rPr>
              <a:t>https://www.uoguelph.ca/psychology/directory/faculty</a:t>
            </a:r>
            <a:endParaRPr lang="en-CA" dirty="0"/>
          </a:p>
          <a:p>
            <a:endParaRPr lang="en-CA" dirty="0"/>
          </a:p>
        </p:txBody>
      </p:sp>
    </p:spTree>
    <p:extLst>
      <p:ext uri="{BB962C8B-B14F-4D97-AF65-F5344CB8AC3E}">
        <p14:creationId xmlns:p14="http://schemas.microsoft.com/office/powerpoint/2010/main" val="178900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DDA3-9072-442C-B86B-360355611642}"/>
              </a:ext>
            </a:extLst>
          </p:cNvPr>
          <p:cNvSpPr>
            <a:spLocks noGrp="1"/>
          </p:cNvSpPr>
          <p:nvPr>
            <p:ph type="title"/>
          </p:nvPr>
        </p:nvSpPr>
        <p:spPr>
          <a:xfrm>
            <a:off x="593324" y="389731"/>
            <a:ext cx="10668000" cy="744537"/>
          </a:xfrm>
        </p:spPr>
        <p:txBody>
          <a:bodyPr>
            <a:normAutofit fontScale="90000"/>
          </a:bodyPr>
          <a:lstStyle/>
          <a:p>
            <a:r>
              <a:rPr lang="en-CA" dirty="0"/>
              <a:t>Is experience valuable?</a:t>
            </a:r>
          </a:p>
        </p:txBody>
      </p:sp>
      <p:sp>
        <p:nvSpPr>
          <p:cNvPr id="3" name="Text Placeholder 2">
            <a:extLst>
              <a:ext uri="{FF2B5EF4-FFF2-40B4-BE49-F238E27FC236}">
                <a16:creationId xmlns:a16="http://schemas.microsoft.com/office/drawing/2014/main" id="{582C5A91-E73D-429F-AF05-7DF274A4E9DB}"/>
              </a:ext>
            </a:extLst>
          </p:cNvPr>
          <p:cNvSpPr>
            <a:spLocks noGrp="1"/>
          </p:cNvSpPr>
          <p:nvPr>
            <p:ph type="body" idx="1"/>
          </p:nvPr>
        </p:nvSpPr>
        <p:spPr>
          <a:xfrm>
            <a:off x="593324" y="1597689"/>
            <a:ext cx="10668000" cy="4723212"/>
          </a:xfrm>
        </p:spPr>
        <p:txBody>
          <a:bodyPr>
            <a:normAutofit fontScale="92500" lnSpcReduction="10000"/>
          </a:bodyPr>
          <a:lstStyle/>
          <a:p>
            <a:r>
              <a:rPr lang="en-CA" i="1" dirty="0"/>
              <a:t>Within the psychology field, experience comes a long way. Co-op students usually will have two working terms in their third year (fall or winter term + summer). If you find opportunities on campus don’t be shy and take them! Volunteer experience in labs is important as well. </a:t>
            </a:r>
          </a:p>
          <a:p>
            <a:r>
              <a:rPr lang="en-CA" i="1" dirty="0"/>
              <a:t>Ex. Student Wellness on campus</a:t>
            </a:r>
          </a:p>
          <a:p>
            <a:r>
              <a:rPr lang="en-CA" dirty="0">
                <a:hlinkClick r:id="rId2"/>
              </a:rPr>
              <a:t>https://wellness.uoguelph.ca/get-involved/volunteer-opportunities</a:t>
            </a:r>
            <a:endParaRPr lang="en-CA" dirty="0"/>
          </a:p>
          <a:p>
            <a:r>
              <a:rPr lang="en-CA" dirty="0"/>
              <a:t>^link will be provided in chat</a:t>
            </a:r>
          </a:p>
          <a:p>
            <a:r>
              <a:rPr lang="en-CA" dirty="0"/>
              <a:t>*there are 4 different volunteer opportunities (after revision, the application deadlines for these 2 next opportunities are done, but SAS positions may be available -&gt; use link provided above*</a:t>
            </a:r>
          </a:p>
          <a:p>
            <a:endParaRPr lang="en-CA" dirty="0"/>
          </a:p>
          <a:p>
            <a:endParaRPr lang="en-CA" dirty="0"/>
          </a:p>
        </p:txBody>
      </p:sp>
    </p:spTree>
    <p:extLst>
      <p:ext uri="{BB962C8B-B14F-4D97-AF65-F5344CB8AC3E}">
        <p14:creationId xmlns:p14="http://schemas.microsoft.com/office/powerpoint/2010/main" val="86114625"/>
      </p:ext>
    </p:extLst>
  </p:cSld>
  <p:clrMapOvr>
    <a:masterClrMapping/>
  </p:clrMapOvr>
</p:sld>
</file>

<file path=ppt/theme/theme1.xml><?xml version="1.0" encoding="utf-8"?>
<a:theme xmlns:a="http://schemas.openxmlformats.org/drawingml/2006/main" name="PebbleVTI">
  <a:themeElements>
    <a:clrScheme name="AnalogousFromLightSeed_2SEEDS">
      <a:dk1>
        <a:srgbClr val="000000"/>
      </a:dk1>
      <a:lt1>
        <a:srgbClr val="FFFFFF"/>
      </a:lt1>
      <a:dk2>
        <a:srgbClr val="412724"/>
      </a:dk2>
      <a:lt2>
        <a:srgbClr val="E2E6E8"/>
      </a:lt2>
      <a:accent1>
        <a:srgbClr val="BE977B"/>
      </a:accent1>
      <a:accent2>
        <a:srgbClr val="CA9393"/>
      </a:accent2>
      <a:accent3>
        <a:srgbClr val="A9A17B"/>
      </a:accent3>
      <a:accent4>
        <a:srgbClr val="74ABB9"/>
      </a:accent4>
      <a:accent5>
        <a:srgbClr val="8CA2C7"/>
      </a:accent5>
      <a:accent6>
        <a:srgbClr val="7E7BBE"/>
      </a:accent6>
      <a:hlink>
        <a:srgbClr val="5A86A6"/>
      </a:hlink>
      <a:folHlink>
        <a:srgbClr val="7F7F7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1113</TotalTime>
  <Words>1077</Words>
  <Application>Microsoft Office PowerPoint</Application>
  <PresentationFormat>Widescreen</PresentationFormat>
  <Paragraphs>77</Paragraphs>
  <Slides>11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Abadi</vt:lpstr>
      <vt:lpstr>Arial</vt:lpstr>
      <vt:lpstr>Avenir Next LT Pro</vt:lpstr>
      <vt:lpstr>Avenir Next LT Pro Light</vt:lpstr>
      <vt:lpstr>Lato</vt:lpstr>
      <vt:lpstr>Sitka Subheading</vt:lpstr>
      <vt:lpstr>Times New Roman</vt:lpstr>
      <vt:lpstr>PebbleVTI</vt:lpstr>
      <vt:lpstr>Welcome from the Psych Society!</vt:lpstr>
      <vt:lpstr>During your third year you will have the choice to: </vt:lpstr>
      <vt:lpstr>YEAR 3 (difference in mandatory credits)</vt:lpstr>
      <vt:lpstr>Year 4 (difference in mandatory credits)</vt:lpstr>
      <vt:lpstr>What can I do with an undergraduate degree in Psychology? </vt:lpstr>
      <vt:lpstr>Should you pursue the honours thesis stream</vt:lpstr>
      <vt:lpstr>      Fall 2020/Winter 2021 Honors Thesis: Application process and timeline (minimum 75% average) </vt:lpstr>
      <vt:lpstr>Why you need a Supervisor </vt:lpstr>
      <vt:lpstr>Is experience valuable?</vt:lpstr>
      <vt:lpstr>Is experience valuable? Con’td</vt:lpstr>
      <vt:lpstr>Some 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from the Psych Society!</dc:title>
  <dc:creator>Luis Echevarria</dc:creator>
  <cp:lastModifiedBy>Luis Echevarria</cp:lastModifiedBy>
  <cp:revision>27</cp:revision>
  <dcterms:created xsi:type="dcterms:W3CDTF">2020-10-13T00:55:42Z</dcterms:created>
  <dcterms:modified xsi:type="dcterms:W3CDTF">2020-10-17T17:46:55Z</dcterms:modified>
</cp:coreProperties>
</file>