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5" r:id="rId5"/>
    <p:sldId id="266" r:id="rId6"/>
    <p:sldId id="267" r:id="rId7"/>
    <p:sldId id="268" r:id="rId8"/>
    <p:sldId id="263" r:id="rId9"/>
    <p:sldId id="269" r:id="rId10"/>
    <p:sldId id="270" r:id="rId11"/>
    <p:sldId id="275" r:id="rId12"/>
    <p:sldId id="271" r:id="rId13"/>
    <p:sldId id="272" r:id="rId14"/>
    <p:sldId id="273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59E92-9CE7-469A-8315-333CECB3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D433F-9556-4134-8EE1-C9A1577B9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8EDAF-B8BC-46EF-8F06-13240505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A781-AD00-4AB1-97EE-4FEB3B1E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8236-0E4F-48E1-BD6D-5CB56DAB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13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6B6F-B1CA-4851-8B3C-8E451E85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CFA2D-D5A7-4F94-B194-5E4196763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29C06-0FC2-4654-9E90-79D15182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A52A-CC98-45DC-8C88-EB3C45E6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901F-9AEC-44A8-9261-7B859C2C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28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89922-4145-474F-8AF8-1C17F7E87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6F20E-F196-410B-B430-2E83A6370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852CB-1BEC-4E98-94FE-A9D15253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5BE4-7C82-4238-ABFC-79DC2916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0E592-895C-4EDC-BC3D-CD48DCB6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534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DDD9-7941-4E3E-8733-4C06A147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9BF9A-21AE-4612-ADAB-283DA53D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B3B2-67F6-4606-A12B-ED96FEAF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69B7E-FF1B-431B-9679-91F15D55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328-7FF8-46FF-8C50-0B335A6D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8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BF9D-BBAF-4B42-A34B-E2676C74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AC111-CAFD-476D-989E-5B9DED2EF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57373-00EA-4E79-8387-E2A681C2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A057D-2087-4FA0-8BBF-D28E090D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A3B90-5035-42B7-BAF1-AD5913A7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947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018E-F540-4E26-A6AE-A61F4303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CBFA-0283-4CDB-A1AF-0DF716CE8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D44E9-5E3B-4FC5-87AC-EC0AD27C6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1A950-941F-4001-AF9C-9ADE8C8D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AFCFF-C0BF-405F-9A4C-BA777E96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05A08-596B-4EB4-9EAC-5FAEB3A7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08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3F857-6407-4818-B610-691A990C1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2E665-025F-428D-A05E-29442143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D1C80-4633-4B45-8B04-DCD8AEC9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86859-42FF-4BD6-8A6D-036FCA92A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99E9D-C3F8-45FE-BA23-3DD45DCE9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ACB1A-DFFB-4B21-833B-76D4D4DA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20135-918F-4006-A845-71A449C0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78BF2-AAB4-4324-A8FA-34BDC36B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2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B498-EB10-4BB5-8CE0-0F4ABDE4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B5A46-0CB7-44C5-9795-A2022DF1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BB060-4744-4487-90D2-FB0A8A15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355F7-6D20-42B2-B17B-B06905C4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93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621EB4-3E1E-4BCE-AA8B-AE78197D4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D56F7-C7D4-40BB-B096-4CD99495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9FD-F7B9-405F-8A14-03672B60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6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BA63-7A72-4520-90DC-AFCDD2E3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9A580-34E2-4282-B5BB-9BBA68D27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4F403-65C7-4782-9EAD-88CF64E86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ACFF7-98FC-47C7-8041-586B2044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3625E-7E5E-4C7F-8560-54D7624B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C2119-5343-4DE8-9F62-D1C0ECA6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5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7651-8F94-4D1C-82A4-B9697DBB8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4B72E2-1DFF-47BE-AAF4-7484DC6A5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A297F-0AE9-4175-B2A4-1B72363B6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A93DF-BE53-407C-95CC-724C8678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7808C-D262-4AD6-8FA0-3018B96D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C49D0-8FB4-4F1F-B9E9-C5A06774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4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C0C9C6-2565-42FA-AA2C-4ABD2C40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5D787-EF73-4EFF-B2D2-FAC320A8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454FB-C8CB-4931-AACD-CEF949FE0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11C3-40EA-4B18-BB33-65411C40AB84}" type="datetimeFigureOut">
              <a:rPr lang="en-CA" smtClean="0"/>
              <a:t>2020-09-12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682D6-AE1C-44F4-8AD0-E61161E8B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9188A-F278-408D-92DD-68AAC512D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0AD8-8A2B-4F2E-809F-7998DBCED2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27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sysoc@uoguelph.c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B168B3-6E4B-485D-A28D-0972EE64A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23F7D1-A556-4CE9-8860-0649AD43F448}"/>
              </a:ext>
            </a:extLst>
          </p:cNvPr>
          <p:cNvSpPr txBox="1"/>
          <p:nvPr/>
        </p:nvSpPr>
        <p:spPr>
          <a:xfrm>
            <a:off x="7712764" y="5497781"/>
            <a:ext cx="4002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/>
              <a:t>From Sunday, September 6</a:t>
            </a:r>
            <a:r>
              <a:rPr lang="en-CA" baseline="30000" dirty="0"/>
              <a:t>th</a:t>
            </a:r>
            <a:r>
              <a:rPr lang="en-CA" dirty="0"/>
              <a:t> @ 10 am, via Microsoft Teams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6491D-904C-4258-9BFD-E63E3DDB6054}"/>
              </a:ext>
            </a:extLst>
          </p:cNvPr>
          <p:cNvSpPr txBox="1"/>
          <p:nvPr/>
        </p:nvSpPr>
        <p:spPr>
          <a:xfrm>
            <a:off x="6698975" y="6051348"/>
            <a:ext cx="501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/>
              <a:t>Condensed by Nida Ansari, Marketing Coordinator</a:t>
            </a:r>
          </a:p>
        </p:txBody>
      </p:sp>
    </p:spTree>
    <p:extLst>
      <p:ext uri="{BB962C8B-B14F-4D97-AF65-F5344CB8AC3E}">
        <p14:creationId xmlns:p14="http://schemas.microsoft.com/office/powerpoint/2010/main" val="184450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8E965C-6018-401B-B82E-408F07B6B2B1}"/>
              </a:ext>
            </a:extLst>
          </p:cNvPr>
          <p:cNvSpPr txBox="1"/>
          <p:nvPr/>
        </p:nvSpPr>
        <p:spPr>
          <a:xfrm>
            <a:off x="2606351" y="1119674"/>
            <a:ext cx="697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Psychology vs. Psychology Co-op?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E52A3D-2932-48B3-A164-5AD3D23FDA4F}"/>
              </a:ext>
            </a:extLst>
          </p:cNvPr>
          <p:cNvCxnSpPr>
            <a:cxnSpLocks/>
          </p:cNvCxnSpPr>
          <p:nvPr/>
        </p:nvCxnSpPr>
        <p:spPr>
          <a:xfrm flipH="1">
            <a:off x="3713583" y="1940767"/>
            <a:ext cx="485193" cy="11165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C5BDBF-66A6-4EAD-A9F8-0E62704B5279}"/>
              </a:ext>
            </a:extLst>
          </p:cNvPr>
          <p:cNvCxnSpPr>
            <a:cxnSpLocks/>
          </p:cNvCxnSpPr>
          <p:nvPr/>
        </p:nvCxnSpPr>
        <p:spPr>
          <a:xfrm>
            <a:off x="7176796" y="1940767"/>
            <a:ext cx="687354" cy="11165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0A69FDE-4417-4069-B25B-D5B78B030401}"/>
              </a:ext>
            </a:extLst>
          </p:cNvPr>
          <p:cNvSpPr txBox="1"/>
          <p:nvPr/>
        </p:nvSpPr>
        <p:spPr>
          <a:xfrm>
            <a:off x="1707500" y="2996406"/>
            <a:ext cx="43884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General, Honours and Area of Concentration options for degree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Academic semesters only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03CBC6-B75E-45FC-8A43-55EDC4D38698}"/>
              </a:ext>
            </a:extLst>
          </p:cNvPr>
          <p:cNvSpPr txBox="1"/>
          <p:nvPr/>
        </p:nvSpPr>
        <p:spPr>
          <a:xfrm>
            <a:off x="6479221" y="2996406"/>
            <a:ext cx="46042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Honours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Both Academic and Work Semesters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Apply what you learn in professional settings</a:t>
            </a:r>
          </a:p>
          <a:p>
            <a:endParaRPr lang="en-CA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E96C08-ACF3-4F8F-8BFB-1A16A9ACCB09}"/>
              </a:ext>
            </a:extLst>
          </p:cNvPr>
          <p:cNvSpPr txBox="1"/>
          <p:nvPr/>
        </p:nvSpPr>
        <p:spPr>
          <a:xfrm>
            <a:off x="1868067" y="5656337"/>
            <a:ext cx="920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Visit your </a:t>
            </a:r>
            <a:r>
              <a:rPr lang="en-CA" sz="3200" b="1" dirty="0"/>
              <a:t>Academic Calendar </a:t>
            </a:r>
            <a:r>
              <a:rPr lang="en-CA" sz="3200" dirty="0"/>
              <a:t>for more information!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CB7A150-C8C6-40A2-BD23-52DC718BC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6267">
            <a:off x="9079221" y="1305993"/>
            <a:ext cx="2602174" cy="176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Business, office, suitcase, work, working icon">
            <a:extLst>
              <a:ext uri="{FF2B5EF4-FFF2-40B4-BE49-F238E27FC236}">
                <a16:creationId xmlns:a16="http://schemas.microsoft.com/office/drawing/2014/main" id="{8F18A551-F29B-43F9-9731-C611B331F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8552">
            <a:off x="969149" y="1443405"/>
            <a:ext cx="1555102" cy="155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91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147DC5-E009-465C-B60B-D19319E5BABC}"/>
              </a:ext>
            </a:extLst>
          </p:cNvPr>
          <p:cNvSpPr txBox="1"/>
          <p:nvPr/>
        </p:nvSpPr>
        <p:spPr>
          <a:xfrm>
            <a:off x="1682620" y="877078"/>
            <a:ext cx="8826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As execs on the Society, here were some of our favourite first year/psychology courses!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B36250-5FB9-467C-9CB2-D51072265370}"/>
              </a:ext>
            </a:extLst>
          </p:cNvPr>
          <p:cNvSpPr txBox="1"/>
          <p:nvPr/>
        </p:nvSpPr>
        <p:spPr>
          <a:xfrm>
            <a:off x="1682620" y="2351772"/>
            <a:ext cx="3884646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/>
              <a:t>First Year Electives: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IDEV 1000 (Int’l Dev.)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SOC 1100 (Sociology)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CLAS 1000 (Classics)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UNIV courses (interdisciplinary seminars!)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9448B-00CA-4105-A55B-3306B9E085D5}"/>
              </a:ext>
            </a:extLst>
          </p:cNvPr>
          <p:cNvSpPr txBox="1"/>
          <p:nvPr/>
        </p:nvSpPr>
        <p:spPr>
          <a:xfrm>
            <a:off x="6347925" y="2536439"/>
            <a:ext cx="4494245" cy="27392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/>
              <a:t>Psychology Courses: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PSYC 2020 (Abnormal)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PSYC 2310 (Social)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PSYC 2410 (</a:t>
            </a:r>
            <a:r>
              <a:rPr lang="en-CA" sz="2800" dirty="0" err="1"/>
              <a:t>Beh</a:t>
            </a:r>
            <a:r>
              <a:rPr lang="en-CA" sz="2800" dirty="0"/>
              <a:t>. </a:t>
            </a:r>
            <a:r>
              <a:rPr lang="en-CA" sz="2800" dirty="0" err="1"/>
              <a:t>Neurosci</a:t>
            </a:r>
            <a:r>
              <a:rPr lang="en-CA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PSYC 3100 (Evolutionary)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And much more!</a:t>
            </a:r>
          </a:p>
        </p:txBody>
      </p:sp>
    </p:spTree>
    <p:extLst>
      <p:ext uri="{BB962C8B-B14F-4D97-AF65-F5344CB8AC3E}">
        <p14:creationId xmlns:p14="http://schemas.microsoft.com/office/powerpoint/2010/main" val="241107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725FBD-5D99-421C-A06E-02D6DF5A2A29}"/>
              </a:ext>
            </a:extLst>
          </p:cNvPr>
          <p:cNvSpPr txBox="1"/>
          <p:nvPr/>
        </p:nvSpPr>
        <p:spPr>
          <a:xfrm>
            <a:off x="2606351" y="1231641"/>
            <a:ext cx="6979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On-campus jobs in Psychology and other opportunities?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66040-4361-49AD-9884-0675D8FAADF1}"/>
              </a:ext>
            </a:extLst>
          </p:cNvPr>
          <p:cNvSpPr txBox="1"/>
          <p:nvPr/>
        </p:nvSpPr>
        <p:spPr>
          <a:xfrm>
            <a:off x="2268374" y="2579371"/>
            <a:ext cx="76552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Experience Guelph – on-campus and off-campus job portal (</a:t>
            </a:r>
            <a:r>
              <a:rPr lang="en-CA" sz="3200" b="1" dirty="0">
                <a:solidFill>
                  <a:schemeClr val="accent2"/>
                </a:solidFill>
              </a:rPr>
              <a:t>experienceguelph.ca</a:t>
            </a:r>
            <a:r>
              <a:rPr lang="en-CA" sz="3200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Student Support Network (SSN)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Peer Helpers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Psychology Labs (check the Psychology department website)</a:t>
            </a:r>
          </a:p>
        </p:txBody>
      </p:sp>
    </p:spTree>
    <p:extLst>
      <p:ext uri="{BB962C8B-B14F-4D97-AF65-F5344CB8AC3E}">
        <p14:creationId xmlns:p14="http://schemas.microsoft.com/office/powerpoint/2010/main" val="160074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B4BD05-9C5C-412B-AB22-C02FB1E400E2}"/>
              </a:ext>
            </a:extLst>
          </p:cNvPr>
          <p:cNvSpPr txBox="1"/>
          <p:nvPr/>
        </p:nvSpPr>
        <p:spPr>
          <a:xfrm>
            <a:off x="1272073" y="992910"/>
            <a:ext cx="9647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Are you a current high school student looking to be a future Gryphon in the Psychology program?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132078-30B1-4AE0-AE2E-C7BD77AF0BCE}"/>
              </a:ext>
            </a:extLst>
          </p:cNvPr>
          <p:cNvSpPr txBox="1"/>
          <p:nvPr/>
        </p:nvSpPr>
        <p:spPr>
          <a:xfrm>
            <a:off x="1928326" y="2551837"/>
            <a:ext cx="8335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Visit Admission Services for details about admission, requirements, grades, etc.! </a:t>
            </a:r>
          </a:p>
          <a:p>
            <a:pPr algn="ctr"/>
            <a:r>
              <a:rPr lang="en-CA" sz="3200" b="1" dirty="0">
                <a:solidFill>
                  <a:schemeClr val="accent2"/>
                </a:solidFill>
              </a:rPr>
              <a:t>admission.uoguelph.ca</a:t>
            </a:r>
          </a:p>
        </p:txBody>
      </p:sp>
      <p:pic>
        <p:nvPicPr>
          <p:cNvPr id="7170" name="Picture 2" descr="Gryphon Athletics and Junior Gryphons to Announce Partnership with OSBA - U  of G News">
            <a:extLst>
              <a:ext uri="{FF2B5EF4-FFF2-40B4-BE49-F238E27FC236}">
                <a16:creationId xmlns:a16="http://schemas.microsoft.com/office/drawing/2014/main" id="{32BE4307-C433-4694-91FF-5291D9CA5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73" y="4306163"/>
            <a:ext cx="3167452" cy="158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49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FBCBEF-3036-45B6-A8C9-C04B2A3EFBA3}"/>
              </a:ext>
            </a:extLst>
          </p:cNvPr>
          <p:cNvSpPr txBox="1"/>
          <p:nvPr/>
        </p:nvSpPr>
        <p:spPr>
          <a:xfrm>
            <a:off x="2426160" y="1597729"/>
            <a:ext cx="733967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i="1" dirty="0">
                <a:solidFill>
                  <a:schemeClr val="accent2"/>
                </a:solidFill>
              </a:rPr>
              <a:t>Those were the main questions from our event!</a:t>
            </a:r>
            <a:endParaRPr lang="en-CA" sz="3600" b="1" i="1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algn="ctr"/>
            <a:endParaRPr lang="en-CA" sz="3200" i="1" dirty="0"/>
          </a:p>
          <a:p>
            <a:pPr algn="ctr"/>
            <a:r>
              <a:rPr lang="en-CA" sz="3200" i="1" dirty="0"/>
              <a:t>Have a question that was not answered in this presentation? Ask us on our Instagram, Facebook page(s) or by email! See the next slide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61049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3AD0A3-6E31-40AF-898E-94AEDBEB1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3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EF7CE8-1029-4A9A-A23D-B81E336A2942}"/>
              </a:ext>
            </a:extLst>
          </p:cNvPr>
          <p:cNvSpPr txBox="1"/>
          <p:nvPr/>
        </p:nvSpPr>
        <p:spPr>
          <a:xfrm>
            <a:off x="3690730" y="795131"/>
            <a:ext cx="4924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Introduction: Who Are We?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F59BA5-1358-4014-A5B5-FCA4179BB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59" y="1977934"/>
            <a:ext cx="2208144" cy="29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13C1B6C-5F69-40C1-8AE6-5478A6809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460" y="1977934"/>
            <a:ext cx="2523593" cy="29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687663-41B5-40F0-946B-54F78EB18742}"/>
              </a:ext>
            </a:extLst>
          </p:cNvPr>
          <p:cNvSpPr txBox="1"/>
          <p:nvPr/>
        </p:nvSpPr>
        <p:spPr>
          <a:xfrm>
            <a:off x="4258785" y="2781302"/>
            <a:ext cx="1681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Sarah</a:t>
            </a:r>
          </a:p>
          <a:p>
            <a:r>
              <a:rPr lang="en-CA" sz="2000" b="1" dirty="0"/>
              <a:t>Co-President</a:t>
            </a:r>
          </a:p>
          <a:p>
            <a:r>
              <a:rPr lang="en-CA" sz="2000" dirty="0"/>
              <a:t>smarti26 @uoguelph.ca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0C8F36-F1E6-41C3-96F0-FEF93AABC48B}"/>
              </a:ext>
            </a:extLst>
          </p:cNvPr>
          <p:cNvSpPr txBox="1"/>
          <p:nvPr/>
        </p:nvSpPr>
        <p:spPr>
          <a:xfrm>
            <a:off x="9245782" y="2767280"/>
            <a:ext cx="1681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Chloe</a:t>
            </a:r>
          </a:p>
          <a:p>
            <a:r>
              <a:rPr lang="en-CA" sz="2000" b="1" dirty="0"/>
              <a:t>Co-President</a:t>
            </a:r>
          </a:p>
          <a:p>
            <a:r>
              <a:rPr lang="en-CA" sz="2000" dirty="0" err="1"/>
              <a:t>demersc</a:t>
            </a:r>
            <a:r>
              <a:rPr lang="en-CA" sz="2000" dirty="0"/>
              <a:t> @uoguelph.ca</a:t>
            </a:r>
          </a:p>
        </p:txBody>
      </p:sp>
    </p:spTree>
    <p:extLst>
      <p:ext uri="{BB962C8B-B14F-4D97-AF65-F5344CB8AC3E}">
        <p14:creationId xmlns:p14="http://schemas.microsoft.com/office/powerpoint/2010/main" val="23984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C42938-6BE3-4157-96BD-9D3B11954153}"/>
              </a:ext>
            </a:extLst>
          </p:cNvPr>
          <p:cNvSpPr txBox="1"/>
          <p:nvPr/>
        </p:nvSpPr>
        <p:spPr>
          <a:xfrm>
            <a:off x="3690730" y="795131"/>
            <a:ext cx="502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Introduction: Who Are We?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926BE3E-36D2-4ADC-B2E6-49AFA7C07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7" t="3616" r="23154" b="47576"/>
          <a:stretch/>
        </p:blipFill>
        <p:spPr bwMode="auto">
          <a:xfrm>
            <a:off x="4549958" y="1735399"/>
            <a:ext cx="1453275" cy="14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C3E7E9A-85C7-4F08-A291-5E0727752A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1" t="1783" r="22595" b="21373"/>
          <a:stretch/>
        </p:blipFill>
        <p:spPr bwMode="auto">
          <a:xfrm>
            <a:off x="1166192" y="1767820"/>
            <a:ext cx="1397505" cy="13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6A3FA79A-2150-4878-90BE-EB7E211B95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8" r="23436"/>
          <a:stretch/>
        </p:blipFill>
        <p:spPr bwMode="auto">
          <a:xfrm>
            <a:off x="7969616" y="1735398"/>
            <a:ext cx="1453276" cy="14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3DEB5E09-F8BE-4B99-98FA-0C81F10D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453" y="3339688"/>
            <a:ext cx="1427780" cy="14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9DD3CF4A-8F82-4D11-AD8A-D81A3A771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7" r="10631"/>
          <a:stretch/>
        </p:blipFill>
        <p:spPr bwMode="auto">
          <a:xfrm>
            <a:off x="1122410" y="3321655"/>
            <a:ext cx="1427780" cy="139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40EF82-3F8B-4F0C-A6FA-32F67A5912EF}"/>
              </a:ext>
            </a:extLst>
          </p:cNvPr>
          <p:cNvSpPr txBox="1"/>
          <p:nvPr/>
        </p:nvSpPr>
        <p:spPr>
          <a:xfrm>
            <a:off x="2703442" y="189506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Tania (COCO)</a:t>
            </a:r>
          </a:p>
          <a:p>
            <a:r>
              <a:rPr lang="en-CA" dirty="0" err="1"/>
              <a:t>tghuman</a:t>
            </a:r>
            <a:r>
              <a:rPr lang="en-CA" dirty="0"/>
              <a:t> @uoguelph.ca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8FC6E0-2B5A-48E6-A05A-B39D707163F8}"/>
              </a:ext>
            </a:extLst>
          </p:cNvPr>
          <p:cNvSpPr txBox="1"/>
          <p:nvPr/>
        </p:nvSpPr>
        <p:spPr>
          <a:xfrm>
            <a:off x="6167803" y="189506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Roslyn (COCO)</a:t>
            </a:r>
          </a:p>
          <a:p>
            <a:r>
              <a:rPr lang="en-CA" dirty="0" err="1"/>
              <a:t>roelofsr</a:t>
            </a:r>
            <a:r>
              <a:rPr lang="en-CA" dirty="0"/>
              <a:t> @uoguelph.ca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BA6F7-0C04-4CD5-8AC7-B40C65844BAE}"/>
              </a:ext>
            </a:extLst>
          </p:cNvPr>
          <p:cNvSpPr txBox="1"/>
          <p:nvPr/>
        </p:nvSpPr>
        <p:spPr>
          <a:xfrm>
            <a:off x="9575276" y="189506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Jessica (4th)</a:t>
            </a:r>
          </a:p>
          <a:p>
            <a:r>
              <a:rPr lang="en-CA" dirty="0" err="1"/>
              <a:t>crosbyj</a:t>
            </a:r>
            <a:r>
              <a:rPr lang="en-CA" dirty="0"/>
              <a:t> @uoguelph.ca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D92F7B-6C55-4DB3-88FD-E531EC0387A0}"/>
              </a:ext>
            </a:extLst>
          </p:cNvPr>
          <p:cNvSpPr txBox="1"/>
          <p:nvPr/>
        </p:nvSpPr>
        <p:spPr>
          <a:xfrm>
            <a:off x="2623306" y="3559308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Kaitlyn (2nd)</a:t>
            </a:r>
          </a:p>
          <a:p>
            <a:r>
              <a:rPr lang="en-CA" dirty="0" err="1"/>
              <a:t>mendesk</a:t>
            </a:r>
            <a:r>
              <a:rPr lang="en-CA" dirty="0"/>
              <a:t> @uoguelph.ca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A8A8F-9AFA-46AD-BFDD-E7F8706B765D}"/>
              </a:ext>
            </a:extLst>
          </p:cNvPr>
          <p:cNvSpPr txBox="1"/>
          <p:nvPr/>
        </p:nvSpPr>
        <p:spPr>
          <a:xfrm>
            <a:off x="6151768" y="3525149"/>
            <a:ext cx="1876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Nida (Marketing)</a:t>
            </a:r>
          </a:p>
          <a:p>
            <a:r>
              <a:rPr lang="en-CA" dirty="0" err="1"/>
              <a:t>ansarin</a:t>
            </a:r>
            <a:r>
              <a:rPr lang="en-CA" dirty="0"/>
              <a:t> @uoguelph.ca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F4BEC7-023B-4412-AA40-455E559042BE}"/>
              </a:ext>
            </a:extLst>
          </p:cNvPr>
          <p:cNvSpPr txBox="1"/>
          <p:nvPr/>
        </p:nvSpPr>
        <p:spPr>
          <a:xfrm>
            <a:off x="2008784" y="5030348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Allison (ACCO)</a:t>
            </a:r>
          </a:p>
          <a:p>
            <a:r>
              <a:rPr lang="en-CA" dirty="0" err="1"/>
              <a:t>purdya</a:t>
            </a:r>
            <a:r>
              <a:rPr lang="en-CA" dirty="0"/>
              <a:t> @uoguelph.ca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5ABEA8-DEDB-40D7-9039-FD1FC42EC927}"/>
              </a:ext>
            </a:extLst>
          </p:cNvPr>
          <p:cNvSpPr txBox="1"/>
          <p:nvPr/>
        </p:nvSpPr>
        <p:spPr>
          <a:xfrm>
            <a:off x="9575276" y="3525149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Tristan (4th)</a:t>
            </a:r>
          </a:p>
          <a:p>
            <a:r>
              <a:rPr lang="en-CA" dirty="0" err="1"/>
              <a:t>tkimball</a:t>
            </a:r>
            <a:r>
              <a:rPr lang="en-CA" dirty="0"/>
              <a:t> @uoguelph.ca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FC63AA-D94D-48E5-9ABD-3BD49CC0CF01}"/>
              </a:ext>
            </a:extLst>
          </p:cNvPr>
          <p:cNvSpPr txBox="1"/>
          <p:nvPr/>
        </p:nvSpPr>
        <p:spPr>
          <a:xfrm>
            <a:off x="4046302" y="504559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Renee (3rd)</a:t>
            </a:r>
          </a:p>
          <a:p>
            <a:r>
              <a:rPr lang="en-CA" dirty="0" err="1"/>
              <a:t>rbelange</a:t>
            </a:r>
            <a:r>
              <a:rPr lang="en-CA" dirty="0"/>
              <a:t> @uoguelph.ca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26B0BE-A0EB-48FB-A8DC-CCA0E179D915}"/>
              </a:ext>
            </a:extLst>
          </p:cNvPr>
          <p:cNvSpPr txBox="1"/>
          <p:nvPr/>
        </p:nvSpPr>
        <p:spPr>
          <a:xfrm>
            <a:off x="5991904" y="5030348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Luis (3rd)</a:t>
            </a:r>
          </a:p>
          <a:p>
            <a:r>
              <a:rPr lang="en-CA" dirty="0" err="1"/>
              <a:t>lechevar</a:t>
            </a:r>
            <a:r>
              <a:rPr lang="en-CA" dirty="0"/>
              <a:t> @uoguelph.ca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B77D38-7CAD-4225-A895-9B1943433D2C}"/>
              </a:ext>
            </a:extLst>
          </p:cNvPr>
          <p:cNvSpPr txBox="1"/>
          <p:nvPr/>
        </p:nvSpPr>
        <p:spPr>
          <a:xfrm>
            <a:off x="7851369" y="499830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/>
              <a:t>Kaelin</a:t>
            </a:r>
            <a:r>
              <a:rPr lang="en-CA" b="1" dirty="0"/>
              <a:t> (2nd)</a:t>
            </a:r>
          </a:p>
          <a:p>
            <a:r>
              <a:rPr lang="en-CA" dirty="0"/>
              <a:t>kcook07 @uoguelph.ca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888155-F349-479D-B959-BB1432570373}"/>
              </a:ext>
            </a:extLst>
          </p:cNvPr>
          <p:cNvSpPr txBox="1"/>
          <p:nvPr/>
        </p:nvSpPr>
        <p:spPr>
          <a:xfrm>
            <a:off x="9800909" y="4998301"/>
            <a:ext cx="1681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/>
              <a:t>Agam</a:t>
            </a:r>
            <a:r>
              <a:rPr lang="en-CA" b="1" dirty="0"/>
              <a:t> (Board)</a:t>
            </a:r>
          </a:p>
          <a:p>
            <a:r>
              <a:rPr lang="en-CA" dirty="0" err="1"/>
              <a:t>vermaa</a:t>
            </a:r>
            <a:r>
              <a:rPr lang="en-CA" dirty="0"/>
              <a:t> @uoguelph.ca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56B637-1822-4080-AF59-1DA867CCF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3" t="23188" b="41097"/>
          <a:stretch/>
        </p:blipFill>
        <p:spPr bwMode="auto">
          <a:xfrm>
            <a:off x="7948015" y="3361411"/>
            <a:ext cx="1497097" cy="139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08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480963-96D2-43C9-BCC9-4943AF5E9301}"/>
              </a:ext>
            </a:extLst>
          </p:cNvPr>
          <p:cNvSpPr txBox="1"/>
          <p:nvPr/>
        </p:nvSpPr>
        <p:spPr>
          <a:xfrm>
            <a:off x="2514845" y="928290"/>
            <a:ext cx="716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What is the Psychology Society?</a:t>
            </a:r>
          </a:p>
        </p:txBody>
      </p:sp>
      <p:pic>
        <p:nvPicPr>
          <p:cNvPr id="11266" name="Picture 2" descr="Download Team PNG File - Free Transparent PNG Images, Icons and Clip Arts">
            <a:extLst>
              <a:ext uri="{FF2B5EF4-FFF2-40B4-BE49-F238E27FC236}">
                <a16:creationId xmlns:a16="http://schemas.microsoft.com/office/drawing/2014/main" id="{9FADBEF3-8571-483A-BF8A-31B62D2D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510" y="2502910"/>
            <a:ext cx="3505429" cy="229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55781B-4AD8-4BC3-9C42-37ED982B119A}"/>
              </a:ext>
            </a:extLst>
          </p:cNvPr>
          <p:cNvSpPr txBox="1"/>
          <p:nvPr/>
        </p:nvSpPr>
        <p:spPr>
          <a:xfrm>
            <a:off x="1348755" y="1881223"/>
            <a:ext cx="59687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Group of students majoring and minoring in Psychology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Student association that plans social and academic events for all psychology students and enthusiasts @ the University of Guelph!</a:t>
            </a:r>
          </a:p>
        </p:txBody>
      </p:sp>
    </p:spTree>
    <p:extLst>
      <p:ext uri="{BB962C8B-B14F-4D97-AF65-F5344CB8AC3E}">
        <p14:creationId xmlns:p14="http://schemas.microsoft.com/office/powerpoint/2010/main" val="14555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8F5DB1-C7F3-4AAF-A0A5-50F40D406BC7}"/>
              </a:ext>
            </a:extLst>
          </p:cNvPr>
          <p:cNvSpPr txBox="1"/>
          <p:nvPr/>
        </p:nvSpPr>
        <p:spPr>
          <a:xfrm>
            <a:off x="1468017" y="1198051"/>
            <a:ext cx="925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Psychology Society vs. Psychology Department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3D9216-1413-42A7-88E4-ECE341F152F3}"/>
              </a:ext>
            </a:extLst>
          </p:cNvPr>
          <p:cNvCxnSpPr>
            <a:cxnSpLocks/>
          </p:cNvCxnSpPr>
          <p:nvPr/>
        </p:nvCxnSpPr>
        <p:spPr>
          <a:xfrm flipH="1">
            <a:off x="3696427" y="1844382"/>
            <a:ext cx="485193" cy="11165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F3FA4-BE5B-48DC-AE45-914C016E0769}"/>
              </a:ext>
            </a:extLst>
          </p:cNvPr>
          <p:cNvCxnSpPr>
            <a:cxnSpLocks/>
          </p:cNvCxnSpPr>
          <p:nvPr/>
        </p:nvCxnSpPr>
        <p:spPr>
          <a:xfrm>
            <a:off x="7649134" y="1844382"/>
            <a:ext cx="688183" cy="11173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5352AB-969C-4FEC-A56A-5D18EA726952}"/>
              </a:ext>
            </a:extLst>
          </p:cNvPr>
          <p:cNvSpPr txBox="1"/>
          <p:nvPr/>
        </p:nvSpPr>
        <p:spPr>
          <a:xfrm>
            <a:off x="1468017" y="3057331"/>
            <a:ext cx="44654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Student-led organisation</a:t>
            </a:r>
            <a:r>
              <a:rPr lang="en-CA" sz="3200" dirty="0"/>
              <a:t>: event-planning, and representing each year/cohort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0C22BD-7723-47E3-A105-BDBEC47ED644}"/>
              </a:ext>
            </a:extLst>
          </p:cNvPr>
          <p:cNvSpPr txBox="1"/>
          <p:nvPr/>
        </p:nvSpPr>
        <p:spPr>
          <a:xfrm>
            <a:off x="6685282" y="3057331"/>
            <a:ext cx="3677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Professors and other staff in Psychology</a:t>
            </a:r>
            <a:r>
              <a:rPr lang="en-CA" sz="3200" dirty="0"/>
              <a:t>: academic advising, and teaching</a:t>
            </a:r>
          </a:p>
        </p:txBody>
      </p:sp>
      <p:pic>
        <p:nvPicPr>
          <p:cNvPr id="10242" name="Picture 2" descr="Question Mark PNG Image | PNG All">
            <a:extLst>
              <a:ext uri="{FF2B5EF4-FFF2-40B4-BE49-F238E27FC236}">
                <a16:creationId xmlns:a16="http://schemas.microsoft.com/office/drawing/2014/main" id="{BDEB59B0-EBAA-4799-B387-A79C4DA5F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54" y="4413040"/>
            <a:ext cx="3027680" cy="160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36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52F78C-C0DF-49FD-9E68-6F2E00EF026E}"/>
              </a:ext>
            </a:extLst>
          </p:cNvPr>
          <p:cNvSpPr txBox="1"/>
          <p:nvPr/>
        </p:nvSpPr>
        <p:spPr>
          <a:xfrm>
            <a:off x="1440025" y="1064934"/>
            <a:ext cx="931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What do executive members on the Society do?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BA93F5-D221-46D1-9B11-3B750FAD7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1" y="2105639"/>
            <a:ext cx="5352851" cy="25478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389D8C-6A5B-4D3C-8431-41BF27671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201" y="2105639"/>
            <a:ext cx="5120118" cy="25478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20F507-76CC-4FB1-9EAA-76104416D0F4}"/>
              </a:ext>
            </a:extLst>
          </p:cNvPr>
          <p:cNvSpPr txBox="1"/>
          <p:nvPr/>
        </p:nvSpPr>
        <p:spPr>
          <a:xfrm>
            <a:off x="1643226" y="4966543"/>
            <a:ext cx="9311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Together, we collaborate to bring you the best events and opportunities possible!</a:t>
            </a:r>
          </a:p>
        </p:txBody>
      </p:sp>
    </p:spTree>
    <p:extLst>
      <p:ext uri="{BB962C8B-B14F-4D97-AF65-F5344CB8AC3E}">
        <p14:creationId xmlns:p14="http://schemas.microsoft.com/office/powerpoint/2010/main" val="306563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EBF95C-683A-4C51-9498-C1D23BABD5A6}"/>
              </a:ext>
            </a:extLst>
          </p:cNvPr>
          <p:cNvSpPr txBox="1"/>
          <p:nvPr/>
        </p:nvSpPr>
        <p:spPr>
          <a:xfrm>
            <a:off x="2457062" y="839757"/>
            <a:ext cx="7277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How will events be hosted this year?</a:t>
            </a:r>
          </a:p>
        </p:txBody>
      </p:sp>
      <p:pic>
        <p:nvPicPr>
          <p:cNvPr id="9218" name="Picture 2" descr="Pin by 抽泰妍 HKG on Academics | Computer repair services, Computer logo,  Computer repair">
            <a:extLst>
              <a:ext uri="{FF2B5EF4-FFF2-40B4-BE49-F238E27FC236}">
                <a16:creationId xmlns:a16="http://schemas.microsoft.com/office/drawing/2014/main" id="{BE4ED3B8-0493-4367-9071-9C027389A7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9"/>
          <a:stretch/>
        </p:blipFill>
        <p:spPr bwMode="auto">
          <a:xfrm>
            <a:off x="3716694" y="1628328"/>
            <a:ext cx="4758612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2E2F01-B5CB-413A-8783-7C0EC8111403}"/>
              </a:ext>
            </a:extLst>
          </p:cNvPr>
          <p:cNvSpPr txBox="1"/>
          <p:nvPr/>
        </p:nvSpPr>
        <p:spPr>
          <a:xfrm>
            <a:off x="4005942" y="2320022"/>
            <a:ext cx="4180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Our events will continue to be </a:t>
            </a:r>
            <a:r>
              <a:rPr lang="en-CA" sz="3200" b="1" dirty="0"/>
              <a:t>online and remote</a:t>
            </a:r>
            <a:r>
              <a:rPr lang="en-CA" sz="3200" dirty="0"/>
              <a:t> for F20!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7CF5B8-555D-461D-9503-251B453CEA7C}"/>
              </a:ext>
            </a:extLst>
          </p:cNvPr>
          <p:cNvSpPr txBox="1"/>
          <p:nvPr/>
        </p:nvSpPr>
        <p:spPr>
          <a:xfrm>
            <a:off x="997270" y="1795091"/>
            <a:ext cx="2719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accent1"/>
                </a:solidFill>
              </a:rPr>
              <a:t>Alongside our events, we have general member meetings you can attend (keep up with our socials for dates and info)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18176-A2A3-49F7-9266-F067758F8D32}"/>
              </a:ext>
            </a:extLst>
          </p:cNvPr>
          <p:cNvSpPr txBox="1"/>
          <p:nvPr/>
        </p:nvSpPr>
        <p:spPr>
          <a:xfrm>
            <a:off x="8764554" y="4347068"/>
            <a:ext cx="2699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accent1"/>
                </a:solidFill>
              </a:rPr>
              <a:t>Merch – TBD for F20 but we’ll keep you updated!</a:t>
            </a:r>
            <a:endParaRPr lang="en-CA" sz="32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70977A-907F-4959-92E2-461AC26ABD7D}"/>
              </a:ext>
            </a:extLst>
          </p:cNvPr>
          <p:cNvSpPr txBox="1"/>
          <p:nvPr/>
        </p:nvSpPr>
        <p:spPr>
          <a:xfrm>
            <a:off x="8764554" y="1494388"/>
            <a:ext cx="26996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accent1"/>
                </a:solidFill>
              </a:rPr>
              <a:t>We’ll be active on our social media and connecting with you as much as we can!</a:t>
            </a:r>
          </a:p>
        </p:txBody>
      </p:sp>
    </p:spTree>
    <p:extLst>
      <p:ext uri="{BB962C8B-B14F-4D97-AF65-F5344CB8AC3E}">
        <p14:creationId xmlns:p14="http://schemas.microsoft.com/office/powerpoint/2010/main" val="238438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2E0D54-1C66-4EB3-8DD4-5D63E2F13C30}"/>
              </a:ext>
            </a:extLst>
          </p:cNvPr>
          <p:cNvSpPr txBox="1"/>
          <p:nvPr/>
        </p:nvSpPr>
        <p:spPr>
          <a:xfrm>
            <a:off x="2102498" y="951723"/>
            <a:ext cx="798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How do I get involved as a member?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8ACD6-BA02-4353-88CF-822895842123}"/>
              </a:ext>
            </a:extLst>
          </p:cNvPr>
          <p:cNvSpPr txBox="1"/>
          <p:nvPr/>
        </p:nvSpPr>
        <p:spPr>
          <a:xfrm>
            <a:off x="1214535" y="1598054"/>
            <a:ext cx="97629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Guess what? You already </a:t>
            </a:r>
            <a:r>
              <a:rPr lang="en-CA" sz="3200" i="1" dirty="0"/>
              <a:t>are</a:t>
            </a:r>
            <a:r>
              <a:rPr lang="en-CA" sz="3200" dirty="0"/>
              <a:t> a member! </a:t>
            </a:r>
            <a:r>
              <a:rPr lang="en-CA" sz="3200" dirty="0">
                <a:sym typeface="Wingdings" panose="05000000000000000000" pitchFamily="2" charset="2"/>
              </a:rPr>
              <a:t></a:t>
            </a:r>
          </a:p>
          <a:p>
            <a:pPr algn="ctr"/>
            <a:endParaRPr lang="en-CA" sz="3200" dirty="0">
              <a:sym typeface="Wingdings" panose="05000000000000000000" pitchFamily="2" charset="2"/>
            </a:endParaRPr>
          </a:p>
          <a:p>
            <a:pPr algn="ctr"/>
            <a:r>
              <a:rPr lang="en-CA" sz="3200" dirty="0">
                <a:sym typeface="Wingdings" panose="05000000000000000000" pitchFamily="2" charset="2"/>
              </a:rPr>
              <a:t>As </a:t>
            </a:r>
            <a:r>
              <a:rPr lang="en-CA" sz="3200" b="1" dirty="0">
                <a:sym typeface="Wingdings" panose="05000000000000000000" pitchFamily="2" charset="2"/>
              </a:rPr>
              <a:t>executive members</a:t>
            </a:r>
            <a:r>
              <a:rPr lang="en-CA" sz="3200" dirty="0">
                <a:sym typeface="Wingdings" panose="05000000000000000000" pitchFamily="2" charset="2"/>
              </a:rPr>
              <a:t>, we plan and host the events.</a:t>
            </a:r>
          </a:p>
          <a:p>
            <a:pPr algn="ctr"/>
            <a:r>
              <a:rPr lang="en-CA" sz="3200" dirty="0">
                <a:sym typeface="Wingdings" panose="05000000000000000000" pitchFamily="2" charset="2"/>
              </a:rPr>
              <a:t>As </a:t>
            </a:r>
            <a:r>
              <a:rPr lang="en-CA" sz="3200" b="1" dirty="0">
                <a:sym typeface="Wingdings" panose="05000000000000000000" pitchFamily="2" charset="2"/>
              </a:rPr>
              <a:t>general members</a:t>
            </a:r>
            <a:r>
              <a:rPr lang="en-CA" sz="3200" dirty="0">
                <a:sym typeface="Wingdings" panose="05000000000000000000" pitchFamily="2" charset="2"/>
              </a:rPr>
              <a:t>, you attend our events and give us feedback throughout the year!</a:t>
            </a:r>
          </a:p>
          <a:p>
            <a:pPr algn="ctr"/>
            <a:endParaRPr lang="en-CA" sz="3200" dirty="0">
              <a:sym typeface="Wingdings" panose="05000000000000000000" pitchFamily="2" charset="2"/>
            </a:endParaRPr>
          </a:p>
          <a:p>
            <a:pPr algn="ctr"/>
            <a:r>
              <a:rPr lang="en-CA" sz="3200" dirty="0">
                <a:sym typeface="Wingdings" panose="05000000000000000000" pitchFamily="2" charset="2"/>
              </a:rPr>
              <a:t>Email </a:t>
            </a:r>
            <a:r>
              <a:rPr lang="en-CA" sz="3200" dirty="0">
                <a:sym typeface="Wingdings" panose="05000000000000000000" pitchFamily="2" charset="2"/>
                <a:hlinkClick r:id="rId3"/>
              </a:rPr>
              <a:t>psysoc@uoguelph.ca</a:t>
            </a:r>
            <a:r>
              <a:rPr lang="en-CA" sz="3200" dirty="0">
                <a:sym typeface="Wingdings" panose="05000000000000000000" pitchFamily="2" charset="2"/>
              </a:rPr>
              <a:t> to be added to our email list for updates and important information!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6787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7B4B52-8C4A-4D2C-8184-2ABD313B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E596D-2F71-4A44-BD09-8E8DE53214F4}"/>
              </a:ext>
            </a:extLst>
          </p:cNvPr>
          <p:cNvSpPr txBox="1"/>
          <p:nvPr/>
        </p:nvSpPr>
        <p:spPr>
          <a:xfrm>
            <a:off x="1393372" y="802434"/>
            <a:ext cx="940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What is first year like as a Psychology student?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35D36CC-10CB-4551-B5B7-13043AA74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04413"/>
              </p:ext>
            </p:extLst>
          </p:nvPr>
        </p:nvGraphicFramePr>
        <p:xfrm>
          <a:off x="1732384" y="2619288"/>
          <a:ext cx="872723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077">
                  <a:extLst>
                    <a:ext uri="{9D8B030D-6E8A-4147-A177-3AD203B41FA5}">
                      <a16:colId xmlns:a16="http://schemas.microsoft.com/office/drawing/2014/main" val="1191255493"/>
                    </a:ext>
                  </a:extLst>
                </a:gridCol>
                <a:gridCol w="2909077">
                  <a:extLst>
                    <a:ext uri="{9D8B030D-6E8A-4147-A177-3AD203B41FA5}">
                      <a16:colId xmlns:a16="http://schemas.microsoft.com/office/drawing/2014/main" val="4249838049"/>
                    </a:ext>
                  </a:extLst>
                </a:gridCol>
                <a:gridCol w="2909077">
                  <a:extLst>
                    <a:ext uri="{9D8B030D-6E8A-4147-A177-3AD203B41FA5}">
                      <a16:colId xmlns:a16="http://schemas.microsoft.com/office/drawing/2014/main" val="4170360852"/>
                    </a:ext>
                  </a:extLst>
                </a:gridCol>
              </a:tblGrid>
              <a:tr h="390333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PSYC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PSYC 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PSYC 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211641"/>
                  </a:ext>
                </a:extLst>
              </a:tr>
              <a:tr h="2982016">
                <a:tc>
                  <a:txBody>
                    <a:bodyPr/>
                    <a:lstStyle/>
                    <a:p>
                      <a:r>
                        <a:rPr lang="en-CA" sz="2000" b="1" dirty="0"/>
                        <a:t>Introduction to Psychology</a:t>
                      </a:r>
                    </a:p>
                    <a:p>
                      <a:endParaRPr lang="en-CA" sz="2000" dirty="0"/>
                    </a:p>
                    <a:p>
                      <a:r>
                        <a:rPr lang="en-CA" sz="2000" dirty="0"/>
                        <a:t>Your gateway to all things psychology! Covers the main areas like neuroscience, sensation and perception, learning, human development, personality,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/>
                        <a:t>Making Sense of Data in Psychological Research</a:t>
                      </a:r>
                    </a:p>
                    <a:p>
                      <a:endParaRPr lang="en-CA" sz="2000" dirty="0"/>
                    </a:p>
                    <a:p>
                      <a:r>
                        <a:rPr lang="en-CA" sz="2000" dirty="0"/>
                        <a:t>Understanding and learning about different research designs and quantitative approaches.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/>
                        <a:t>Foundational Skills for Psychology</a:t>
                      </a:r>
                    </a:p>
                    <a:p>
                      <a:endParaRPr lang="en-CA" sz="2000" dirty="0"/>
                    </a:p>
                    <a:p>
                      <a:r>
                        <a:rPr lang="en-CA" sz="2000" dirty="0"/>
                        <a:t>Helps you figure out how to succeed as a Psychology student! Focus on skill development, communication, career planning, and more.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685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38173A-1E73-4FC5-9EC0-649FD78E94AE}"/>
              </a:ext>
            </a:extLst>
          </p:cNvPr>
          <p:cNvSpPr txBox="1"/>
          <p:nvPr/>
        </p:nvSpPr>
        <p:spPr>
          <a:xfrm>
            <a:off x="978679" y="1392782"/>
            <a:ext cx="102367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Besides your chosen electives, you have 3 mandatory Psychology courses during first year:</a:t>
            </a:r>
          </a:p>
        </p:txBody>
      </p:sp>
    </p:spTree>
    <p:extLst>
      <p:ext uri="{BB962C8B-B14F-4D97-AF65-F5344CB8AC3E}">
        <p14:creationId xmlns:p14="http://schemas.microsoft.com/office/powerpoint/2010/main" val="38814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UPDATED Scavenger Hunt and Psych Q&amp;A</Template>
  <TotalTime>12</TotalTime>
  <Words>706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Nida Ansari</dc:creator>
  <cp:lastModifiedBy>Nida Ansari</cp:lastModifiedBy>
  <cp:revision>3</cp:revision>
  <dcterms:created xsi:type="dcterms:W3CDTF">2020-09-12T23:43:53Z</dcterms:created>
  <dcterms:modified xsi:type="dcterms:W3CDTF">2020-09-12T23:55:57Z</dcterms:modified>
</cp:coreProperties>
</file>