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56" r:id="rId2"/>
    <p:sldId id="275" r:id="rId3"/>
    <p:sldId id="278" r:id="rId4"/>
    <p:sldId id="285" r:id="rId5"/>
    <p:sldId id="276" r:id="rId6"/>
    <p:sldId id="257" r:id="rId7"/>
    <p:sldId id="270" r:id="rId8"/>
    <p:sldId id="265" r:id="rId9"/>
    <p:sldId id="262" r:id="rId10"/>
    <p:sldId id="284" r:id="rId11"/>
    <p:sldId id="283" r:id="rId12"/>
    <p:sldId id="273" r:id="rId13"/>
    <p:sldId id="260" r:id="rId14"/>
    <p:sldId id="271" r:id="rId15"/>
    <p:sldId id="258" r:id="rId16"/>
    <p:sldId id="259" r:id="rId17"/>
    <p:sldId id="269" r:id="rId18"/>
    <p:sldId id="279" r:id="rId19"/>
    <p:sldId id="280" r:id="rId20"/>
    <p:sldId id="274" r:id="rId21"/>
    <p:sldId id="277"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1"/>
    <p:restoredTop sz="33076" autoAdjust="0"/>
  </p:normalViewPr>
  <p:slideViewPr>
    <p:cSldViewPr snapToGrid="0" snapToObjects="1">
      <p:cViewPr>
        <p:scale>
          <a:sx n="89" d="100"/>
          <a:sy n="89" d="100"/>
        </p:scale>
        <p:origin x="424" y="-9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213C6-CEF7-44F1-A14C-681FF0847B5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53435F-9576-47EA-8778-AF2A3A129FEC}">
      <dgm:prSet custT="1"/>
      <dgm:spPr/>
      <dgm:t>
        <a:bodyPr/>
        <a:lstStyle/>
        <a:p>
          <a:r>
            <a:rPr lang="en-US" sz="1600" dirty="0">
              <a:latin typeface="Avenir Next" panose="020B0503020202020204" pitchFamily="34" charset="0"/>
            </a:rPr>
            <a:t>Display information in a clear, concise manner </a:t>
          </a:r>
        </a:p>
      </dgm:t>
    </dgm:pt>
    <dgm:pt modelId="{342483FB-9064-4748-866E-9862DB3AAB13}" type="parTrans" cxnId="{FD74C79A-EFB4-4CC4-B7B2-86352AEAECD9}">
      <dgm:prSet/>
      <dgm:spPr/>
      <dgm:t>
        <a:bodyPr/>
        <a:lstStyle/>
        <a:p>
          <a:endParaRPr lang="en-US" sz="2000">
            <a:latin typeface="Avenir Next" panose="020B0503020202020204" pitchFamily="34" charset="0"/>
          </a:endParaRPr>
        </a:p>
      </dgm:t>
    </dgm:pt>
    <dgm:pt modelId="{6B587CAC-5B7A-4346-B6C2-46BBB1141B4D}" type="sibTrans" cxnId="{FD74C79A-EFB4-4CC4-B7B2-86352AEAECD9}">
      <dgm:prSet/>
      <dgm:spPr/>
      <dgm:t>
        <a:bodyPr/>
        <a:lstStyle/>
        <a:p>
          <a:endParaRPr lang="en-US" sz="2000">
            <a:latin typeface="Avenir Next" panose="020B0503020202020204" pitchFamily="34" charset="0"/>
          </a:endParaRPr>
        </a:p>
      </dgm:t>
    </dgm:pt>
    <dgm:pt modelId="{9916ADCB-8089-4B3D-8A33-F3F6E0F5B9DC}">
      <dgm:prSet custT="1"/>
      <dgm:spPr/>
      <dgm:t>
        <a:bodyPr/>
        <a:lstStyle/>
        <a:p>
          <a:r>
            <a:rPr lang="en-US" sz="1600">
              <a:latin typeface="Avenir Next" panose="020B0503020202020204" pitchFamily="34" charset="0"/>
            </a:rPr>
            <a:t>Generate interest to engage in a discussion </a:t>
          </a:r>
        </a:p>
      </dgm:t>
    </dgm:pt>
    <dgm:pt modelId="{B1F2C086-CE5A-4DB4-B1CF-FF3B27E849D0}" type="parTrans" cxnId="{E976BF90-6C0D-45B5-854F-A1913BDA61F6}">
      <dgm:prSet/>
      <dgm:spPr/>
      <dgm:t>
        <a:bodyPr/>
        <a:lstStyle/>
        <a:p>
          <a:endParaRPr lang="en-US" sz="2000">
            <a:latin typeface="Avenir Next" panose="020B0503020202020204" pitchFamily="34" charset="0"/>
          </a:endParaRPr>
        </a:p>
      </dgm:t>
    </dgm:pt>
    <dgm:pt modelId="{68CA4C51-496F-4A75-B34A-FB7CF7E8D3C5}" type="sibTrans" cxnId="{E976BF90-6C0D-45B5-854F-A1913BDA61F6}">
      <dgm:prSet/>
      <dgm:spPr/>
      <dgm:t>
        <a:bodyPr/>
        <a:lstStyle/>
        <a:p>
          <a:endParaRPr lang="en-US" sz="2000">
            <a:latin typeface="Avenir Next" panose="020B0503020202020204" pitchFamily="34" charset="0"/>
          </a:endParaRPr>
        </a:p>
      </dgm:t>
    </dgm:pt>
    <dgm:pt modelId="{EBCEBD8E-1A3F-4065-AC1C-71127CD1FBAB}">
      <dgm:prSet custT="1"/>
      <dgm:spPr/>
      <dgm:t>
        <a:bodyPr/>
        <a:lstStyle/>
        <a:p>
          <a:r>
            <a:rPr lang="en-US" sz="1600">
              <a:latin typeface="Avenir Next" panose="020B0503020202020204" pitchFamily="34" charset="0"/>
            </a:rPr>
            <a:t>Aid as you discuss and explain your work </a:t>
          </a:r>
        </a:p>
      </dgm:t>
    </dgm:pt>
    <dgm:pt modelId="{11CB8B65-6B67-4784-B79B-EA3DE63E5F17}" type="parTrans" cxnId="{A247D52D-5548-4207-8173-B30C1FE7E03E}">
      <dgm:prSet/>
      <dgm:spPr/>
      <dgm:t>
        <a:bodyPr/>
        <a:lstStyle/>
        <a:p>
          <a:endParaRPr lang="en-US" sz="2000">
            <a:latin typeface="Avenir Next" panose="020B0503020202020204" pitchFamily="34" charset="0"/>
          </a:endParaRPr>
        </a:p>
      </dgm:t>
    </dgm:pt>
    <dgm:pt modelId="{8A53ADC2-EEEF-4C07-8B5E-0E832C77FF3C}" type="sibTrans" cxnId="{A247D52D-5548-4207-8173-B30C1FE7E03E}">
      <dgm:prSet/>
      <dgm:spPr/>
      <dgm:t>
        <a:bodyPr/>
        <a:lstStyle/>
        <a:p>
          <a:endParaRPr lang="en-US" sz="2000">
            <a:latin typeface="Avenir Next" panose="020B0503020202020204" pitchFamily="34" charset="0"/>
          </a:endParaRPr>
        </a:p>
      </dgm:t>
    </dgm:pt>
    <dgm:pt modelId="{1F5A5C5E-368A-4DB1-9294-F6868215D7A5}">
      <dgm:prSet custT="1"/>
      <dgm:spPr/>
      <dgm:t>
        <a:bodyPr/>
        <a:lstStyle/>
        <a:p>
          <a:r>
            <a:rPr lang="en-US" sz="1600">
              <a:latin typeface="Avenir Next" panose="020B0503020202020204" pitchFamily="34" charset="0"/>
            </a:rPr>
            <a:t>Stand alone when not available to provide explanations  </a:t>
          </a:r>
        </a:p>
      </dgm:t>
    </dgm:pt>
    <dgm:pt modelId="{33101421-3EC1-4807-9CD1-3637A06063D8}" type="parTrans" cxnId="{7F95B1CC-E140-4D60-9CD5-57704BFD2319}">
      <dgm:prSet/>
      <dgm:spPr/>
      <dgm:t>
        <a:bodyPr/>
        <a:lstStyle/>
        <a:p>
          <a:endParaRPr lang="en-US" sz="2000">
            <a:latin typeface="Avenir Next" panose="020B0503020202020204" pitchFamily="34" charset="0"/>
          </a:endParaRPr>
        </a:p>
      </dgm:t>
    </dgm:pt>
    <dgm:pt modelId="{94B45DF5-7F11-41A9-BBF2-4A15603C1D5E}" type="sibTrans" cxnId="{7F95B1CC-E140-4D60-9CD5-57704BFD2319}">
      <dgm:prSet/>
      <dgm:spPr/>
      <dgm:t>
        <a:bodyPr/>
        <a:lstStyle/>
        <a:p>
          <a:endParaRPr lang="en-US" sz="2000">
            <a:latin typeface="Avenir Next" panose="020B0503020202020204" pitchFamily="34" charset="0"/>
          </a:endParaRPr>
        </a:p>
      </dgm:t>
    </dgm:pt>
    <dgm:pt modelId="{FB4BED7F-2A8D-4293-9B29-CFA94572BBE0}" type="pres">
      <dgm:prSet presAssocID="{B3D213C6-CEF7-44F1-A14C-681FF0847B54}" presName="root" presStyleCnt="0">
        <dgm:presLayoutVars>
          <dgm:dir/>
          <dgm:resizeHandles val="exact"/>
        </dgm:presLayoutVars>
      </dgm:prSet>
      <dgm:spPr/>
    </dgm:pt>
    <dgm:pt modelId="{740B1C55-7AE9-45C8-9FCC-92EF73639D47}" type="pres">
      <dgm:prSet presAssocID="{8753435F-9576-47EA-8778-AF2A3A129FEC}" presName="compNode" presStyleCnt="0"/>
      <dgm:spPr/>
    </dgm:pt>
    <dgm:pt modelId="{E9721969-3A33-4DE9-B3F8-1959F3069FFF}" type="pres">
      <dgm:prSet presAssocID="{8753435F-9576-47EA-8778-AF2A3A129F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29F37E8-9708-4F79-83DE-8C203837F5E3}" type="pres">
      <dgm:prSet presAssocID="{8753435F-9576-47EA-8778-AF2A3A129FEC}" presName="spaceRect" presStyleCnt="0"/>
      <dgm:spPr/>
    </dgm:pt>
    <dgm:pt modelId="{0F267EA1-E5E9-4879-9118-FF3B901172F7}" type="pres">
      <dgm:prSet presAssocID="{8753435F-9576-47EA-8778-AF2A3A129FEC}" presName="textRect" presStyleLbl="revTx" presStyleIdx="0" presStyleCnt="4">
        <dgm:presLayoutVars>
          <dgm:chMax val="1"/>
          <dgm:chPref val="1"/>
        </dgm:presLayoutVars>
      </dgm:prSet>
      <dgm:spPr/>
    </dgm:pt>
    <dgm:pt modelId="{DC74AC2E-63D8-485C-8E77-1B259D005E4B}" type="pres">
      <dgm:prSet presAssocID="{6B587CAC-5B7A-4346-B6C2-46BBB1141B4D}" presName="sibTrans" presStyleCnt="0"/>
      <dgm:spPr/>
    </dgm:pt>
    <dgm:pt modelId="{71FBFCDE-70B7-425C-A813-032A5F29C394}" type="pres">
      <dgm:prSet presAssocID="{9916ADCB-8089-4B3D-8A33-F3F6E0F5B9DC}" presName="compNode" presStyleCnt="0"/>
      <dgm:spPr/>
    </dgm:pt>
    <dgm:pt modelId="{BB0E6505-3385-4B61-BD0D-886D55194B3F}" type="pres">
      <dgm:prSet presAssocID="{9916ADCB-8089-4B3D-8A33-F3F6E0F5B9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A8DA36C-2F23-430B-BDB8-A6EF35805A4A}" type="pres">
      <dgm:prSet presAssocID="{9916ADCB-8089-4B3D-8A33-F3F6E0F5B9DC}" presName="spaceRect" presStyleCnt="0"/>
      <dgm:spPr/>
    </dgm:pt>
    <dgm:pt modelId="{DA018859-9701-4442-9A90-F1301D11B448}" type="pres">
      <dgm:prSet presAssocID="{9916ADCB-8089-4B3D-8A33-F3F6E0F5B9DC}" presName="textRect" presStyleLbl="revTx" presStyleIdx="1" presStyleCnt="4">
        <dgm:presLayoutVars>
          <dgm:chMax val="1"/>
          <dgm:chPref val="1"/>
        </dgm:presLayoutVars>
      </dgm:prSet>
      <dgm:spPr/>
    </dgm:pt>
    <dgm:pt modelId="{9A0E088F-B3C9-453B-87A9-F3E51CED0A81}" type="pres">
      <dgm:prSet presAssocID="{68CA4C51-496F-4A75-B34A-FB7CF7E8D3C5}" presName="sibTrans" presStyleCnt="0"/>
      <dgm:spPr/>
    </dgm:pt>
    <dgm:pt modelId="{32782B80-D014-4D9E-97DF-9D6FD100226C}" type="pres">
      <dgm:prSet presAssocID="{EBCEBD8E-1A3F-4065-AC1C-71127CD1FBAB}" presName="compNode" presStyleCnt="0"/>
      <dgm:spPr/>
    </dgm:pt>
    <dgm:pt modelId="{56544B21-96EA-4957-A372-0ED8D5D2D959}" type="pres">
      <dgm:prSet presAssocID="{EBCEBD8E-1A3F-4065-AC1C-71127CD1FB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39983BBF-CD6D-4814-8092-27A69C8D6E6E}" type="pres">
      <dgm:prSet presAssocID="{EBCEBD8E-1A3F-4065-AC1C-71127CD1FBAB}" presName="spaceRect" presStyleCnt="0"/>
      <dgm:spPr/>
    </dgm:pt>
    <dgm:pt modelId="{49FAB7A9-436F-41AB-BB2F-45D891E4C89D}" type="pres">
      <dgm:prSet presAssocID="{EBCEBD8E-1A3F-4065-AC1C-71127CD1FBAB}" presName="textRect" presStyleLbl="revTx" presStyleIdx="2" presStyleCnt="4">
        <dgm:presLayoutVars>
          <dgm:chMax val="1"/>
          <dgm:chPref val="1"/>
        </dgm:presLayoutVars>
      </dgm:prSet>
      <dgm:spPr/>
    </dgm:pt>
    <dgm:pt modelId="{BF5C0738-5C65-46FD-A240-5EF4A62DFAAD}" type="pres">
      <dgm:prSet presAssocID="{8A53ADC2-EEEF-4C07-8B5E-0E832C77FF3C}" presName="sibTrans" presStyleCnt="0"/>
      <dgm:spPr/>
    </dgm:pt>
    <dgm:pt modelId="{2FF39D4A-BB28-48C0-AF33-96316C43440B}" type="pres">
      <dgm:prSet presAssocID="{1F5A5C5E-368A-4DB1-9294-F6868215D7A5}" presName="compNode" presStyleCnt="0"/>
      <dgm:spPr/>
    </dgm:pt>
    <dgm:pt modelId="{2AB3E085-EC85-4082-A825-FDB1ECA1505D}" type="pres">
      <dgm:prSet presAssocID="{1F5A5C5E-368A-4DB1-9294-F6868215D7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00E7D0AB-DA99-4AA0-B131-C4E25555DCBC}" type="pres">
      <dgm:prSet presAssocID="{1F5A5C5E-368A-4DB1-9294-F6868215D7A5}" presName="spaceRect" presStyleCnt="0"/>
      <dgm:spPr/>
    </dgm:pt>
    <dgm:pt modelId="{67901FFE-B87B-42A6-B428-CB4C3B7A95C1}" type="pres">
      <dgm:prSet presAssocID="{1F5A5C5E-368A-4DB1-9294-F6868215D7A5}" presName="textRect" presStyleLbl="revTx" presStyleIdx="3" presStyleCnt="4">
        <dgm:presLayoutVars>
          <dgm:chMax val="1"/>
          <dgm:chPref val="1"/>
        </dgm:presLayoutVars>
      </dgm:prSet>
      <dgm:spPr/>
    </dgm:pt>
  </dgm:ptLst>
  <dgm:cxnLst>
    <dgm:cxn modelId="{58BB8026-C007-4CBF-8CED-2569CF003D39}" type="presOf" srcId="{1F5A5C5E-368A-4DB1-9294-F6868215D7A5}" destId="{67901FFE-B87B-42A6-B428-CB4C3B7A95C1}" srcOrd="0" destOrd="0" presId="urn:microsoft.com/office/officeart/2018/2/layout/IconLabelList"/>
    <dgm:cxn modelId="{A247D52D-5548-4207-8173-B30C1FE7E03E}" srcId="{B3D213C6-CEF7-44F1-A14C-681FF0847B54}" destId="{EBCEBD8E-1A3F-4065-AC1C-71127CD1FBAB}" srcOrd="2" destOrd="0" parTransId="{11CB8B65-6B67-4784-B79B-EA3DE63E5F17}" sibTransId="{8A53ADC2-EEEF-4C07-8B5E-0E832C77FF3C}"/>
    <dgm:cxn modelId="{E8C48D64-2518-4C69-9907-78B90E47F2C8}" type="presOf" srcId="{9916ADCB-8089-4B3D-8A33-F3F6E0F5B9DC}" destId="{DA018859-9701-4442-9A90-F1301D11B448}" srcOrd="0" destOrd="0" presId="urn:microsoft.com/office/officeart/2018/2/layout/IconLabelList"/>
    <dgm:cxn modelId="{E976BF90-6C0D-45B5-854F-A1913BDA61F6}" srcId="{B3D213C6-CEF7-44F1-A14C-681FF0847B54}" destId="{9916ADCB-8089-4B3D-8A33-F3F6E0F5B9DC}" srcOrd="1" destOrd="0" parTransId="{B1F2C086-CE5A-4DB4-B1CF-FF3B27E849D0}" sibTransId="{68CA4C51-496F-4A75-B34A-FB7CF7E8D3C5}"/>
    <dgm:cxn modelId="{FD74C79A-EFB4-4CC4-B7B2-86352AEAECD9}" srcId="{B3D213C6-CEF7-44F1-A14C-681FF0847B54}" destId="{8753435F-9576-47EA-8778-AF2A3A129FEC}" srcOrd="0" destOrd="0" parTransId="{342483FB-9064-4748-866E-9862DB3AAB13}" sibTransId="{6B587CAC-5B7A-4346-B6C2-46BBB1141B4D}"/>
    <dgm:cxn modelId="{2530C1BF-4868-43B8-8C65-03F6BEBB786A}" type="presOf" srcId="{B3D213C6-CEF7-44F1-A14C-681FF0847B54}" destId="{FB4BED7F-2A8D-4293-9B29-CFA94572BBE0}" srcOrd="0" destOrd="0" presId="urn:microsoft.com/office/officeart/2018/2/layout/IconLabelList"/>
    <dgm:cxn modelId="{FAB9F3BF-2421-43EB-A12E-31ED9BC3335C}" type="presOf" srcId="{EBCEBD8E-1A3F-4065-AC1C-71127CD1FBAB}" destId="{49FAB7A9-436F-41AB-BB2F-45D891E4C89D}" srcOrd="0" destOrd="0" presId="urn:microsoft.com/office/officeart/2018/2/layout/IconLabelList"/>
    <dgm:cxn modelId="{7F95B1CC-E140-4D60-9CD5-57704BFD2319}" srcId="{B3D213C6-CEF7-44F1-A14C-681FF0847B54}" destId="{1F5A5C5E-368A-4DB1-9294-F6868215D7A5}" srcOrd="3" destOrd="0" parTransId="{33101421-3EC1-4807-9CD1-3637A06063D8}" sibTransId="{94B45DF5-7F11-41A9-BBF2-4A15603C1D5E}"/>
    <dgm:cxn modelId="{60A6F8D1-2036-45E8-BB97-41686DB2E4E7}" type="presOf" srcId="{8753435F-9576-47EA-8778-AF2A3A129FEC}" destId="{0F267EA1-E5E9-4879-9118-FF3B901172F7}" srcOrd="0" destOrd="0" presId="urn:microsoft.com/office/officeart/2018/2/layout/IconLabelList"/>
    <dgm:cxn modelId="{4914E733-29A5-48FE-88DD-C8830BED189A}" type="presParOf" srcId="{FB4BED7F-2A8D-4293-9B29-CFA94572BBE0}" destId="{740B1C55-7AE9-45C8-9FCC-92EF73639D47}" srcOrd="0" destOrd="0" presId="urn:microsoft.com/office/officeart/2018/2/layout/IconLabelList"/>
    <dgm:cxn modelId="{6886802F-938E-4879-836C-FD7EFE23D798}" type="presParOf" srcId="{740B1C55-7AE9-45C8-9FCC-92EF73639D47}" destId="{E9721969-3A33-4DE9-B3F8-1959F3069FFF}" srcOrd="0" destOrd="0" presId="urn:microsoft.com/office/officeart/2018/2/layout/IconLabelList"/>
    <dgm:cxn modelId="{256FD918-B6B4-4D59-82A2-53E646340747}" type="presParOf" srcId="{740B1C55-7AE9-45C8-9FCC-92EF73639D47}" destId="{829F37E8-9708-4F79-83DE-8C203837F5E3}" srcOrd="1" destOrd="0" presId="urn:microsoft.com/office/officeart/2018/2/layout/IconLabelList"/>
    <dgm:cxn modelId="{2E92A175-5DD5-4885-BF55-77F768FB3845}" type="presParOf" srcId="{740B1C55-7AE9-45C8-9FCC-92EF73639D47}" destId="{0F267EA1-E5E9-4879-9118-FF3B901172F7}" srcOrd="2" destOrd="0" presId="urn:microsoft.com/office/officeart/2018/2/layout/IconLabelList"/>
    <dgm:cxn modelId="{1B002636-09E6-443A-BF31-808A4ACE05E3}" type="presParOf" srcId="{FB4BED7F-2A8D-4293-9B29-CFA94572BBE0}" destId="{DC74AC2E-63D8-485C-8E77-1B259D005E4B}" srcOrd="1" destOrd="0" presId="urn:microsoft.com/office/officeart/2018/2/layout/IconLabelList"/>
    <dgm:cxn modelId="{D053AFB4-764C-4E8B-BFC4-1D4624C38167}" type="presParOf" srcId="{FB4BED7F-2A8D-4293-9B29-CFA94572BBE0}" destId="{71FBFCDE-70B7-425C-A813-032A5F29C394}" srcOrd="2" destOrd="0" presId="urn:microsoft.com/office/officeart/2018/2/layout/IconLabelList"/>
    <dgm:cxn modelId="{3A360F6E-84AC-4A36-99FF-B5819FCFA111}" type="presParOf" srcId="{71FBFCDE-70B7-425C-A813-032A5F29C394}" destId="{BB0E6505-3385-4B61-BD0D-886D55194B3F}" srcOrd="0" destOrd="0" presId="urn:microsoft.com/office/officeart/2018/2/layout/IconLabelList"/>
    <dgm:cxn modelId="{CFF15112-7C9D-44A2-9E20-FA45EBE26DDB}" type="presParOf" srcId="{71FBFCDE-70B7-425C-A813-032A5F29C394}" destId="{DA8DA36C-2F23-430B-BDB8-A6EF35805A4A}" srcOrd="1" destOrd="0" presId="urn:microsoft.com/office/officeart/2018/2/layout/IconLabelList"/>
    <dgm:cxn modelId="{7509C50C-EBA9-4726-85E2-D304B8A63CE3}" type="presParOf" srcId="{71FBFCDE-70B7-425C-A813-032A5F29C394}" destId="{DA018859-9701-4442-9A90-F1301D11B448}" srcOrd="2" destOrd="0" presId="urn:microsoft.com/office/officeart/2018/2/layout/IconLabelList"/>
    <dgm:cxn modelId="{342F8E65-6B16-4FF9-917B-8C821D957B95}" type="presParOf" srcId="{FB4BED7F-2A8D-4293-9B29-CFA94572BBE0}" destId="{9A0E088F-B3C9-453B-87A9-F3E51CED0A81}" srcOrd="3" destOrd="0" presId="urn:microsoft.com/office/officeart/2018/2/layout/IconLabelList"/>
    <dgm:cxn modelId="{09967824-1180-4FFB-931F-B68EEAFDDD4A}" type="presParOf" srcId="{FB4BED7F-2A8D-4293-9B29-CFA94572BBE0}" destId="{32782B80-D014-4D9E-97DF-9D6FD100226C}" srcOrd="4" destOrd="0" presId="urn:microsoft.com/office/officeart/2018/2/layout/IconLabelList"/>
    <dgm:cxn modelId="{BDC791FB-77F2-4F75-BB67-23926C7DC816}" type="presParOf" srcId="{32782B80-D014-4D9E-97DF-9D6FD100226C}" destId="{56544B21-96EA-4957-A372-0ED8D5D2D959}" srcOrd="0" destOrd="0" presId="urn:microsoft.com/office/officeart/2018/2/layout/IconLabelList"/>
    <dgm:cxn modelId="{0CD33B31-A78B-4404-B9D9-6CB9E7CF3BC2}" type="presParOf" srcId="{32782B80-D014-4D9E-97DF-9D6FD100226C}" destId="{39983BBF-CD6D-4814-8092-27A69C8D6E6E}" srcOrd="1" destOrd="0" presId="urn:microsoft.com/office/officeart/2018/2/layout/IconLabelList"/>
    <dgm:cxn modelId="{814A2093-E26D-4BBC-ABC7-C2C1F36FF2F7}" type="presParOf" srcId="{32782B80-D014-4D9E-97DF-9D6FD100226C}" destId="{49FAB7A9-436F-41AB-BB2F-45D891E4C89D}" srcOrd="2" destOrd="0" presId="urn:microsoft.com/office/officeart/2018/2/layout/IconLabelList"/>
    <dgm:cxn modelId="{C41A55C1-4F02-45A7-81AE-625392134586}" type="presParOf" srcId="{FB4BED7F-2A8D-4293-9B29-CFA94572BBE0}" destId="{BF5C0738-5C65-46FD-A240-5EF4A62DFAAD}" srcOrd="5" destOrd="0" presId="urn:microsoft.com/office/officeart/2018/2/layout/IconLabelList"/>
    <dgm:cxn modelId="{E3179F4D-46D9-4168-9EA5-096FBFB0132B}" type="presParOf" srcId="{FB4BED7F-2A8D-4293-9B29-CFA94572BBE0}" destId="{2FF39D4A-BB28-48C0-AF33-96316C43440B}" srcOrd="6" destOrd="0" presId="urn:microsoft.com/office/officeart/2018/2/layout/IconLabelList"/>
    <dgm:cxn modelId="{D821DDAC-47CB-47F3-A9E0-E0DADA864B71}" type="presParOf" srcId="{2FF39D4A-BB28-48C0-AF33-96316C43440B}" destId="{2AB3E085-EC85-4082-A825-FDB1ECA1505D}" srcOrd="0" destOrd="0" presId="urn:microsoft.com/office/officeart/2018/2/layout/IconLabelList"/>
    <dgm:cxn modelId="{6A33BE2E-EE9D-4689-82EE-4308F2CAD622}" type="presParOf" srcId="{2FF39D4A-BB28-48C0-AF33-96316C43440B}" destId="{00E7D0AB-DA99-4AA0-B131-C4E25555DCBC}" srcOrd="1" destOrd="0" presId="urn:microsoft.com/office/officeart/2018/2/layout/IconLabelList"/>
    <dgm:cxn modelId="{B69CF0F9-91FD-448B-8100-A5BB400A0487}" type="presParOf" srcId="{2FF39D4A-BB28-48C0-AF33-96316C43440B}" destId="{67901FFE-B87B-42A6-B428-CB4C3B7A95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21969-3A33-4DE9-B3F8-1959F3069FFF}">
      <dsp:nvSpPr>
        <dsp:cNvPr id="0" name=""/>
        <dsp:cNvSpPr/>
      </dsp:nvSpPr>
      <dsp:spPr>
        <a:xfrm>
          <a:off x="666760" y="567838"/>
          <a:ext cx="983542" cy="983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67EA1-E5E9-4879-9118-FF3B901172F7}">
      <dsp:nvSpPr>
        <dsp:cNvPr id="0" name=""/>
        <dsp:cNvSpPr/>
      </dsp:nvSpPr>
      <dsp:spPr>
        <a:xfrm>
          <a:off x="65706" y="1904506"/>
          <a:ext cx="21856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venir Next" panose="020B0503020202020204" pitchFamily="34" charset="0"/>
            </a:rPr>
            <a:t>Display information in a clear, concise manner </a:t>
          </a:r>
        </a:p>
      </dsp:txBody>
      <dsp:txXfrm>
        <a:off x="65706" y="1904506"/>
        <a:ext cx="2185650" cy="765000"/>
      </dsp:txXfrm>
    </dsp:sp>
    <dsp:sp modelId="{BB0E6505-3385-4B61-BD0D-886D55194B3F}">
      <dsp:nvSpPr>
        <dsp:cNvPr id="0" name=""/>
        <dsp:cNvSpPr/>
      </dsp:nvSpPr>
      <dsp:spPr>
        <a:xfrm>
          <a:off x="3234899" y="567838"/>
          <a:ext cx="983542" cy="983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18859-9701-4442-9A90-F1301D11B448}">
      <dsp:nvSpPr>
        <dsp:cNvPr id="0" name=""/>
        <dsp:cNvSpPr/>
      </dsp:nvSpPr>
      <dsp:spPr>
        <a:xfrm>
          <a:off x="2633845" y="1904506"/>
          <a:ext cx="21856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Avenir Next" panose="020B0503020202020204" pitchFamily="34" charset="0"/>
            </a:rPr>
            <a:t>Generate interest to engage in a discussion </a:t>
          </a:r>
        </a:p>
      </dsp:txBody>
      <dsp:txXfrm>
        <a:off x="2633845" y="1904506"/>
        <a:ext cx="2185650" cy="765000"/>
      </dsp:txXfrm>
    </dsp:sp>
    <dsp:sp modelId="{56544B21-96EA-4957-A372-0ED8D5D2D959}">
      <dsp:nvSpPr>
        <dsp:cNvPr id="0" name=""/>
        <dsp:cNvSpPr/>
      </dsp:nvSpPr>
      <dsp:spPr>
        <a:xfrm>
          <a:off x="666760" y="3215919"/>
          <a:ext cx="983542" cy="983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AB7A9-436F-41AB-BB2F-45D891E4C89D}">
      <dsp:nvSpPr>
        <dsp:cNvPr id="0" name=""/>
        <dsp:cNvSpPr/>
      </dsp:nvSpPr>
      <dsp:spPr>
        <a:xfrm>
          <a:off x="65706" y="4552587"/>
          <a:ext cx="21856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Avenir Next" panose="020B0503020202020204" pitchFamily="34" charset="0"/>
            </a:rPr>
            <a:t>Aid as you discuss and explain your work </a:t>
          </a:r>
        </a:p>
      </dsp:txBody>
      <dsp:txXfrm>
        <a:off x="65706" y="4552587"/>
        <a:ext cx="2185650" cy="765000"/>
      </dsp:txXfrm>
    </dsp:sp>
    <dsp:sp modelId="{2AB3E085-EC85-4082-A825-FDB1ECA1505D}">
      <dsp:nvSpPr>
        <dsp:cNvPr id="0" name=""/>
        <dsp:cNvSpPr/>
      </dsp:nvSpPr>
      <dsp:spPr>
        <a:xfrm>
          <a:off x="3234899" y="3215919"/>
          <a:ext cx="983542" cy="983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901FFE-B87B-42A6-B428-CB4C3B7A95C1}">
      <dsp:nvSpPr>
        <dsp:cNvPr id="0" name=""/>
        <dsp:cNvSpPr/>
      </dsp:nvSpPr>
      <dsp:spPr>
        <a:xfrm>
          <a:off x="2633845" y="4552587"/>
          <a:ext cx="21856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latin typeface="Avenir Next" panose="020B0503020202020204" pitchFamily="34" charset="0"/>
            </a:rPr>
            <a:t>Stand alone when not available to provide explanations  </a:t>
          </a:r>
        </a:p>
      </dsp:txBody>
      <dsp:txXfrm>
        <a:off x="2633845" y="4552587"/>
        <a:ext cx="2185650" cy="76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6999A-D630-7246-9AB4-B3352838EB52}" type="datetimeFigureOut">
              <a:rPr lang="en-US" smtClean="0"/>
              <a:t>3/15/21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B8411-FBFD-3140-BEF8-3D43EDAE51C6}" type="slidenum">
              <a:rPr lang="en-US" smtClean="0"/>
              <a:t>‹#›</a:t>
            </a:fld>
            <a:endParaRPr lang="en-US"/>
          </a:p>
        </p:txBody>
      </p:sp>
    </p:spTree>
    <p:extLst>
      <p:ext uri="{BB962C8B-B14F-4D97-AF65-F5344CB8AC3E}">
        <p14:creationId xmlns:p14="http://schemas.microsoft.com/office/powerpoint/2010/main" val="37706277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klupofle@uoguelph.c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Good afternoon everybody! Welcome to today’s workshop on creating and presenting a scientific poster brought to you by the Canadian Psychological Association in partnership with the University of Guelph’s Psychology Society.</a:t>
            </a:r>
          </a:p>
        </p:txBody>
      </p:sp>
      <p:sp>
        <p:nvSpPr>
          <p:cNvPr id="4" name="Slide Number Placeholder 3"/>
          <p:cNvSpPr>
            <a:spLocks noGrp="1"/>
          </p:cNvSpPr>
          <p:nvPr>
            <p:ph type="sldNum" sz="quarter" idx="5"/>
          </p:nvPr>
        </p:nvSpPr>
        <p:spPr/>
        <p:txBody>
          <a:bodyPr/>
          <a:lstStyle/>
          <a:p>
            <a:fld id="{4DFB8411-FBFD-3140-BEF8-3D43EDAE51C6}" type="slidenum">
              <a:rPr lang="en-US" smtClean="0"/>
              <a:t>1</a:t>
            </a:fld>
            <a:endParaRPr lang="en-US"/>
          </a:p>
        </p:txBody>
      </p:sp>
    </p:spTree>
    <p:extLst>
      <p:ext uri="{BB962C8B-B14F-4D97-AF65-F5344CB8AC3E}">
        <p14:creationId xmlns:p14="http://schemas.microsoft.com/office/powerpoint/2010/main" val="176364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will discuss the sections and content included on a poster using an example. </a:t>
            </a:r>
          </a:p>
        </p:txBody>
      </p:sp>
      <p:sp>
        <p:nvSpPr>
          <p:cNvPr id="4" name="Slide Number Placeholder 3"/>
          <p:cNvSpPr>
            <a:spLocks noGrp="1"/>
          </p:cNvSpPr>
          <p:nvPr>
            <p:ph type="sldNum" sz="quarter" idx="5"/>
          </p:nvPr>
        </p:nvSpPr>
        <p:spPr/>
        <p:txBody>
          <a:bodyPr/>
          <a:lstStyle/>
          <a:p>
            <a:fld id="{4DFB8411-FBFD-3140-BEF8-3D43EDAE51C6}" type="slidenum">
              <a:rPr lang="en-US" smtClean="0"/>
              <a:t>10</a:t>
            </a:fld>
            <a:endParaRPr lang="en-US"/>
          </a:p>
        </p:txBody>
      </p:sp>
    </p:spTree>
    <p:extLst>
      <p:ext uri="{BB962C8B-B14F-4D97-AF65-F5344CB8AC3E}">
        <p14:creationId xmlns:p14="http://schemas.microsoft.com/office/powerpoint/2010/main" val="312936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Title: Your title should be 2 lines maximum, and the authors and affiliations of the project should appear under your title. The title should use plain language and aim to grab the audience’s attention.</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Abstract: You should not include an abstract on your poster unless specified. An abstract in this case is redundant because a poster is already a succinct description of you work!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Introduction :The introduction section should get people interested while providing your project with some context. Only include absolutely necessary background information and avoid technical definitions.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The introduction should also succinctly place your issues in the context of existing research – ask yourself how your topic fits into existing research.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You should also state your objectives here.</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*The eligibility section on this poster highlights the customizability of a scientific poster depending on the nature of the research it represents. The inclusion of the sections discussed here are general requirements, but each poster may contain different aspects of each of these sections depending on the project.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Methods: The methods section straightforwardly should detail your participants such as the size of the sample and any relevant demographic details.</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It should also include the procedure which can be done with a step-by-step diagram, and the relevant measures.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Results: The results section is often the largest section which should include firstly a detail of initial characteristics such as the descriptive statistics. You should then include the data analysis, stating your hypotheses and which analyses you used to investigate these. To present your findings, you can use visuals such as tables, charts, and figures. Remember that all of your visuals should follow APA guidelines when formatting, such as labels and titles.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Discussion: The discussion section can re state the research objective and provide a concise summary of the results. In this section you can also state the implications of these findings, as well as provide future directions for this research</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References: Only include references integral to your study. These can appear in a smaller font than the main body text. I will discuss font size guidelines in an upcoming slide. Another option is to not include a reference section on your poster, but to have smaller versions of your poster printed to hand out to people, with the references printed on the backside. In regard to in-text citations, these should be included where necessary throughout the poster (so probably mostly in the introduction section)</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Acknowledgements: Acknowledgements can mention special contributions and sources of funding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Contact information: For your contact information, you can include your email.</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*Notice that the colour scheme of this poster matches the logo. This is a great idea if you are including a logo on your poster to make the poster look visually cohesive and appealing.</a:t>
            </a:r>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11</a:t>
            </a:fld>
            <a:endParaRPr lang="en-US"/>
          </a:p>
        </p:txBody>
      </p:sp>
    </p:spTree>
    <p:extLst>
      <p:ext uri="{BB962C8B-B14F-4D97-AF65-F5344CB8AC3E}">
        <p14:creationId xmlns:p14="http://schemas.microsoft.com/office/powerpoint/2010/main" val="266017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buFontTx/>
              <a:buChar char="-"/>
            </a:pPr>
            <a:r>
              <a:rPr lang="en-US" dirty="0"/>
              <a:t>There is variability in the layout that you choose. The poster in the previous example, is a more traditional approach to creating a poster. The layout on this slide is a more modern layout. Before I discuss this layout option, it is important to note that your choice in poster design depends not only on your preference, but also on the preference of your supervisor. So always make sure to discuss with your supervisor their expectations!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This is an example of a modern poster layout which aims to minimize the amount of text on the poster, providing the audience with a clear indication of the intention of the project. This approach to poster making highlights a major takeaway of the project, while still providing an overview of the study on the side columns. On the left side column an outline of the study can be found, and visual aids are located in the far-right column. If you chose to use this layout, there are two important things to consider. Your poster should provide enough information that you can be absent and someone who knows little about your area of research can still get a comprehensive picture of your study. And secondly, how your poster flows should be clear. So where should the audience member begin and end? </a:t>
            </a:r>
          </a:p>
          <a:p>
            <a:pPr marL="171450" lvl="0" indent="-171450">
              <a:lnSpc>
                <a:spcPct val="200000"/>
              </a:lnSpc>
              <a:buFont typeface="Arial" panose="020B0604020202020204" pitchFamily="34" charset="0"/>
              <a:buChar char="•"/>
            </a:pPr>
            <a:r>
              <a:rPr lang="en-CA" sz="1200" kern="1200" dirty="0">
                <a:solidFill>
                  <a:schemeClr val="tx1"/>
                </a:solidFill>
                <a:effectLst/>
                <a:latin typeface="+mn-lt"/>
                <a:ea typeface="+mn-ea"/>
                <a:cs typeface="+mn-cs"/>
              </a:rPr>
              <a:t>Also, one nifty aspect of this poster design is the inclusion of a QR code. It is possible to create a QR code which links your entire research paper for people who want more information. And QR codes are surprisingly very easy to make. At the end of this PowerPoint, we will provide you with a few helpful resources, one of those being a link for a tutorial to create a QR code.</a:t>
            </a:r>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12</a:t>
            </a:fld>
            <a:endParaRPr lang="en-US"/>
          </a:p>
        </p:txBody>
      </p:sp>
    </p:spTree>
    <p:extLst>
      <p:ext uri="{BB962C8B-B14F-4D97-AF65-F5344CB8AC3E}">
        <p14:creationId xmlns:p14="http://schemas.microsoft.com/office/powerpoint/2010/main" val="290207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Now let’s move on to some do’s and don’ts of scientific poster making!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Simplify your language as much as possible.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 do not need to include all of the information you would in a manuscript, and you do not need to use full sentences. The use of bullet points is encouraged.</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poster should include a maximum of 800 words, this varies depending on who you ask, some say 200 words maximum. But I would say 800 words is the absolute maximum!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headings should be bolded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Underlining words and phrases on your poster can make it look messy. Instead use italics!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Although you may be used to double spacing text when writing papers in APA style, your poster should be single spaced</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Let your poster ‘breathe’. Do not be afraid of white space, without the use of white space, your poster will look cluttered. Close to 40% of your poster should be blank.</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poster should look balanced. Not cluttered on one side and empty on another.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good rule of thumb is to have everything visible from 6 to ten feet away.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DFB8411-FBFD-3140-BEF8-3D43EDAE51C6}" type="slidenum">
              <a:rPr lang="en-US" smtClean="0"/>
              <a:t>13</a:t>
            </a:fld>
            <a:endParaRPr lang="en-US"/>
          </a:p>
        </p:txBody>
      </p:sp>
    </p:spTree>
    <p:extLst>
      <p:ext uri="{BB962C8B-B14F-4D97-AF65-F5344CB8AC3E}">
        <p14:creationId xmlns:p14="http://schemas.microsoft.com/office/powerpoint/2010/main" val="4079559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Here are a few things you should not do when creating your poster!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 would say that the number one negative for recipients of a poster is when it has too much text! Too much text can make it difficult for a person to know where to begin, preventing them from learning the most important things about your research.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Keep each section to an absolute maximum of ten points.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Abbreviations, acronyms, or some form of field-specific lingo will not go over well with people who are not as expert as you are on your research topic so write out those terms in full, in the simplest form that you can.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Although an image background, or a coloured background may be fun, it is distracting. Stick to a white background behind your information. If you are presenting your poster at an in-person conference in the future, white is also the cheapest to print.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Keep your graph simple, do not use 3D graphs.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Lastly, you should not include anything on your poster that you are unprepared to speak on because someone may ask a question about this and a </a:t>
            </a:r>
            <a:r>
              <a:rPr lang="en-CA" sz="1200" kern="1200" dirty="0" err="1">
                <a:solidFill>
                  <a:schemeClr val="tx1"/>
                </a:solidFill>
                <a:effectLst/>
                <a:latin typeface="+mn-lt"/>
                <a:ea typeface="+mn-ea"/>
                <a:cs typeface="+mn-cs"/>
              </a:rPr>
              <a:t>fumbly</a:t>
            </a:r>
            <a:r>
              <a:rPr lang="en-CA" sz="1200" kern="1200" dirty="0">
                <a:solidFill>
                  <a:schemeClr val="tx1"/>
                </a:solidFill>
                <a:effectLst/>
                <a:latin typeface="+mn-lt"/>
                <a:ea typeface="+mn-ea"/>
                <a:cs typeface="+mn-cs"/>
              </a:rPr>
              <a:t> unsure answer may look unprofessional. </a:t>
            </a:r>
          </a:p>
          <a:p>
            <a:endParaRPr lang="en-US" dirty="0"/>
          </a:p>
        </p:txBody>
      </p:sp>
      <p:sp>
        <p:nvSpPr>
          <p:cNvPr id="4" name="Slide Number Placeholder 3"/>
          <p:cNvSpPr>
            <a:spLocks noGrp="1"/>
          </p:cNvSpPr>
          <p:nvPr>
            <p:ph type="sldNum" sz="quarter" idx="10"/>
          </p:nvPr>
        </p:nvSpPr>
        <p:spPr/>
        <p:txBody>
          <a:bodyPr/>
          <a:lstStyle/>
          <a:p>
            <a:fld id="{4DFB8411-FBFD-3140-BEF8-3D43EDAE51C6}" type="slidenum">
              <a:rPr lang="en-US" smtClean="0"/>
              <a:t>14</a:t>
            </a:fld>
            <a:endParaRPr lang="en-US"/>
          </a:p>
        </p:txBody>
      </p:sp>
    </p:spTree>
    <p:extLst>
      <p:ext uri="{BB962C8B-B14F-4D97-AF65-F5344CB8AC3E}">
        <p14:creationId xmlns:p14="http://schemas.microsoft.com/office/powerpoint/2010/main" val="318792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Now let’s talk about font and colour use on your poster.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maximum number of font types on your poster should be 2! Also, graphic fonts and uppercase font can be distracting from the purpose of your poster, so avoid the use of these two things. These can both come off as unprofessional to your audience.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When we are talking font sizes, the smallest font size on your poster should be 18 pt.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General guidelines for font size should be as follows. Your title should be the biggest written piece, between 72 and 85 </a:t>
            </a:r>
            <a:r>
              <a:rPr lang="en-CA" sz="1200" kern="1200" dirty="0" err="1">
                <a:solidFill>
                  <a:schemeClr val="tx1"/>
                </a:solidFill>
                <a:effectLst/>
                <a:latin typeface="+mn-lt"/>
                <a:ea typeface="+mn-ea"/>
                <a:cs typeface="+mn-cs"/>
              </a:rPr>
              <a:t>pt</a:t>
            </a:r>
            <a:r>
              <a:rPr lang="en-CA" sz="1200" kern="1200" dirty="0">
                <a:solidFill>
                  <a:schemeClr val="tx1"/>
                </a:solidFill>
                <a:effectLst/>
                <a:latin typeface="+mn-lt"/>
                <a:ea typeface="+mn-ea"/>
                <a:cs typeface="+mn-cs"/>
              </a:rPr>
              <a:t> font. Below this should be the authors names, in 46 – 56 </a:t>
            </a:r>
            <a:r>
              <a:rPr lang="en-CA" sz="1200" kern="1200" dirty="0" err="1">
                <a:solidFill>
                  <a:schemeClr val="tx1"/>
                </a:solidFill>
                <a:effectLst/>
                <a:latin typeface="+mn-lt"/>
                <a:ea typeface="+mn-ea"/>
                <a:cs typeface="+mn-cs"/>
              </a:rPr>
              <a:t>pt</a:t>
            </a:r>
            <a:r>
              <a:rPr lang="en-CA" sz="1200" kern="1200" dirty="0">
                <a:solidFill>
                  <a:schemeClr val="tx1"/>
                </a:solidFill>
                <a:effectLst/>
                <a:latin typeface="+mn-lt"/>
                <a:ea typeface="+mn-ea"/>
                <a:cs typeface="+mn-cs"/>
              </a:rPr>
              <a:t> font. Your subheadings will be typically 36 </a:t>
            </a:r>
            <a:r>
              <a:rPr lang="en-CA" sz="1200" kern="1200" dirty="0" err="1">
                <a:solidFill>
                  <a:schemeClr val="tx1"/>
                </a:solidFill>
                <a:effectLst/>
                <a:latin typeface="+mn-lt"/>
                <a:ea typeface="+mn-ea"/>
                <a:cs typeface="+mn-cs"/>
              </a:rPr>
              <a:t>pt</a:t>
            </a:r>
            <a:r>
              <a:rPr lang="en-CA" sz="1200" kern="1200" dirty="0">
                <a:solidFill>
                  <a:schemeClr val="tx1"/>
                </a:solidFill>
                <a:effectLst/>
                <a:latin typeface="+mn-lt"/>
                <a:ea typeface="+mn-ea"/>
                <a:cs typeface="+mn-cs"/>
              </a:rPr>
              <a:t> font, the body text under these headings will be 24 </a:t>
            </a:r>
            <a:r>
              <a:rPr lang="en-CA" sz="1200" kern="1200" dirty="0" err="1">
                <a:solidFill>
                  <a:schemeClr val="tx1"/>
                </a:solidFill>
                <a:effectLst/>
                <a:latin typeface="+mn-lt"/>
                <a:ea typeface="+mn-ea"/>
                <a:cs typeface="+mn-cs"/>
              </a:rPr>
              <a:t>pt</a:t>
            </a:r>
            <a:r>
              <a:rPr lang="en-CA" sz="1200" kern="1200" dirty="0">
                <a:solidFill>
                  <a:schemeClr val="tx1"/>
                </a:solidFill>
                <a:effectLst/>
                <a:latin typeface="+mn-lt"/>
                <a:ea typeface="+mn-ea"/>
                <a:cs typeface="+mn-cs"/>
              </a:rPr>
              <a:t> font, and captions and references are 18 </a:t>
            </a:r>
            <a:r>
              <a:rPr lang="en-CA" sz="1200" kern="1200" dirty="0" err="1">
                <a:solidFill>
                  <a:schemeClr val="tx1"/>
                </a:solidFill>
                <a:effectLst/>
                <a:latin typeface="+mn-lt"/>
                <a:ea typeface="+mn-ea"/>
                <a:cs typeface="+mn-cs"/>
              </a:rPr>
              <a:t>pt</a:t>
            </a:r>
            <a:r>
              <a:rPr lang="en-CA" sz="1200" kern="1200" dirty="0">
                <a:solidFill>
                  <a:schemeClr val="tx1"/>
                </a:solidFill>
                <a:effectLst/>
                <a:latin typeface="+mn-lt"/>
                <a:ea typeface="+mn-ea"/>
                <a:cs typeface="+mn-cs"/>
              </a:rPr>
              <a:t> font.</a:t>
            </a:r>
          </a:p>
          <a:p>
            <a:endParaRPr lang="en-US" dirty="0"/>
          </a:p>
        </p:txBody>
      </p:sp>
      <p:sp>
        <p:nvSpPr>
          <p:cNvPr id="4" name="Slide Number Placeholder 3"/>
          <p:cNvSpPr>
            <a:spLocks noGrp="1"/>
          </p:cNvSpPr>
          <p:nvPr>
            <p:ph type="sldNum" sz="quarter" idx="10"/>
          </p:nvPr>
        </p:nvSpPr>
        <p:spPr/>
        <p:txBody>
          <a:bodyPr/>
          <a:lstStyle/>
          <a:p>
            <a:fld id="{4DFB8411-FBFD-3140-BEF8-3D43EDAE51C6}" type="slidenum">
              <a:rPr lang="en-US" smtClean="0"/>
              <a:t>15</a:t>
            </a:fld>
            <a:endParaRPr lang="en-US"/>
          </a:p>
        </p:txBody>
      </p:sp>
    </p:spTree>
    <p:extLst>
      <p:ext uri="{BB962C8B-B14F-4D97-AF65-F5344CB8AC3E}">
        <p14:creationId xmlns:p14="http://schemas.microsoft.com/office/powerpoint/2010/main" val="397792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Intentionally chose how you will use colour. Use the right colour palette, in other words, do not use colours that clash in a way that is painful to look at or hard to read. Avoid the use of bright colours, including red and lighter greens. The use of these colours is likely to overpower the information on your poster. The use of colour should complement your information, not take away from the message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You want a dramatic contrast between font and colours used. For instance, a dark title banner with white writing looks visually appealing. </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16</a:t>
            </a:fld>
            <a:endParaRPr lang="en-US"/>
          </a:p>
        </p:txBody>
      </p:sp>
    </p:spTree>
    <p:extLst>
      <p:ext uri="{BB962C8B-B14F-4D97-AF65-F5344CB8AC3E}">
        <p14:creationId xmlns:p14="http://schemas.microsoft.com/office/powerpoint/2010/main" val="138110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Let’s get to presenting your poster. So, you’ve successfully made your poster and are now preparing to present. What does this look like?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First, let’s talk about why you might want to present your poster. Presenting a poster allows you to develop your communication and presentation skills through practice. You will gain experience presenting your work to a broader audience.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Presenting your research to other researchers is a good way to get feedback from faculty, peers, experts. Others may ask you questions that you have never thought of, which may provide direction for your future research</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regard to preparing your presentation, you should prepare a 1- minute, 3- minute and 5-minute talk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talks as well as your poster, should make it easy for a person to become quickly familiar with your project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As people walk past your poster, engage them! Ask them if they would like you to run through your poster.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 should also be prepared to answer questions about your research.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Have supplemental materials ready. A great idea is to print out smaller copies of your poster – which can include references on the back. You could include your contact information on these, or you can bring contact cards with you to hand out when necessary!</a:t>
            </a:r>
            <a:endParaRPr lang="en-US" dirty="0"/>
          </a:p>
        </p:txBody>
      </p:sp>
      <p:sp>
        <p:nvSpPr>
          <p:cNvPr id="4" name="Slide Number Placeholder 3"/>
          <p:cNvSpPr>
            <a:spLocks noGrp="1"/>
          </p:cNvSpPr>
          <p:nvPr>
            <p:ph type="sldNum" sz="quarter" idx="10"/>
          </p:nvPr>
        </p:nvSpPr>
        <p:spPr/>
        <p:txBody>
          <a:bodyPr/>
          <a:lstStyle/>
          <a:p>
            <a:fld id="{4DFB8411-FBFD-3140-BEF8-3D43EDAE51C6}" type="slidenum">
              <a:rPr lang="en-US" smtClean="0"/>
              <a:t>17</a:t>
            </a:fld>
            <a:endParaRPr lang="en-US"/>
          </a:p>
        </p:txBody>
      </p:sp>
    </p:spTree>
    <p:extLst>
      <p:ext uri="{BB962C8B-B14F-4D97-AF65-F5344CB8AC3E}">
        <p14:creationId xmlns:p14="http://schemas.microsoft.com/office/powerpoint/2010/main" val="273677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err="1">
                <a:solidFill>
                  <a:schemeClr val="tx1"/>
                </a:solidFill>
                <a:effectLst/>
                <a:latin typeface="+mn-lt"/>
                <a:ea typeface="+mn-ea"/>
                <a:cs typeface="+mn-cs"/>
              </a:rPr>
              <a:t>Marieka</a:t>
            </a:r>
            <a:r>
              <a:rPr lang="en-CA" sz="1200" kern="1200" dirty="0">
                <a:solidFill>
                  <a:schemeClr val="tx1"/>
                </a:solidFill>
                <a:effectLst/>
                <a:latin typeface="+mn-lt"/>
                <a:ea typeface="+mn-ea"/>
                <a:cs typeface="+mn-cs"/>
              </a:rPr>
              <a:t> is a graduate student at the University of Guelph and has won awards for her poster presentations. Here are her tips for an excellent poster. You can go through these ones on your own time! </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18</a:t>
            </a:fld>
            <a:endParaRPr lang="en-US"/>
          </a:p>
        </p:txBody>
      </p:sp>
    </p:spTree>
    <p:extLst>
      <p:ext uri="{BB962C8B-B14F-4D97-AF65-F5344CB8AC3E}">
        <p14:creationId xmlns:p14="http://schemas.microsoft.com/office/powerpoint/2010/main" val="3527282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19</a:t>
            </a:fld>
            <a:endParaRPr lang="en-US"/>
          </a:p>
        </p:txBody>
      </p:sp>
    </p:spTree>
    <p:extLst>
      <p:ext uri="{BB962C8B-B14F-4D97-AF65-F5344CB8AC3E}">
        <p14:creationId xmlns:p14="http://schemas.microsoft.com/office/powerpoint/2010/main" val="287309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housekeeping</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Some quick housekeeping reminders </a:t>
            </a:r>
          </a:p>
          <a:p>
            <a:pPr lvl="0"/>
            <a:r>
              <a:rPr lang="en-CA" sz="1200" kern="1200" dirty="0">
                <a:solidFill>
                  <a:schemeClr val="tx1"/>
                </a:solidFill>
                <a:effectLst/>
                <a:latin typeface="+mn-lt"/>
                <a:ea typeface="+mn-ea"/>
                <a:cs typeface="+mn-cs"/>
              </a:rPr>
              <a:t>To please have your mic off throughout the workshop</a:t>
            </a:r>
          </a:p>
          <a:p>
            <a:pPr lvl="0"/>
            <a:r>
              <a:rPr lang="en-CA" sz="1200" kern="1200" dirty="0">
                <a:solidFill>
                  <a:schemeClr val="tx1"/>
                </a:solidFill>
                <a:effectLst/>
                <a:latin typeface="+mn-lt"/>
                <a:ea typeface="+mn-ea"/>
                <a:cs typeface="+mn-cs"/>
              </a:rPr>
              <a:t>You can feel free to keep your video on if comfortable, if not keeping it off is okay too. </a:t>
            </a:r>
          </a:p>
          <a:p>
            <a:pPr lvl="0"/>
            <a:r>
              <a:rPr lang="en-CA" sz="1200" kern="1200" dirty="0">
                <a:solidFill>
                  <a:schemeClr val="tx1"/>
                </a:solidFill>
                <a:effectLst/>
                <a:latin typeface="+mn-lt"/>
                <a:ea typeface="+mn-ea"/>
                <a:cs typeface="+mn-cs"/>
              </a:rPr>
              <a:t>And lastly, you can type your questions into the chat, and we will answer these at the end of the presentation</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2</a:t>
            </a:fld>
            <a:endParaRPr lang="en-US"/>
          </a:p>
        </p:txBody>
      </p:sp>
    </p:spTree>
    <p:extLst>
      <p:ext uri="{BB962C8B-B14F-4D97-AF65-F5344CB8AC3E}">
        <p14:creationId xmlns:p14="http://schemas.microsoft.com/office/powerpoint/2010/main" val="337562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CA" sz="1200" kern="1200" dirty="0">
                <a:solidFill>
                  <a:schemeClr val="tx1"/>
                </a:solidFill>
                <a:effectLst/>
                <a:latin typeface="+mn-lt"/>
                <a:ea typeface="+mn-ea"/>
                <a:cs typeface="+mn-cs"/>
              </a:rPr>
              <a:t>Here are some more resources. Tristan will include a link for these references in the chat. Links for general tips and more information on conferences, a step-by step tutorial to make a scientific poster in </a:t>
            </a:r>
            <a:r>
              <a:rPr lang="en-CA" sz="1200" kern="1200" dirty="0" err="1">
                <a:solidFill>
                  <a:schemeClr val="tx1"/>
                </a:solidFill>
                <a:effectLst/>
                <a:latin typeface="+mn-lt"/>
                <a:ea typeface="+mn-ea"/>
                <a:cs typeface="+mn-cs"/>
              </a:rPr>
              <a:t>powerpoint</a:t>
            </a:r>
            <a:r>
              <a:rPr lang="en-CA" sz="1200" kern="1200" dirty="0">
                <a:solidFill>
                  <a:schemeClr val="tx1"/>
                </a:solidFill>
                <a:effectLst/>
                <a:latin typeface="+mn-lt"/>
                <a:ea typeface="+mn-ea"/>
                <a:cs typeface="+mn-cs"/>
              </a:rPr>
              <a:t>, a poster layout guide from </a:t>
            </a:r>
            <a:r>
              <a:rPr lang="en-CA" sz="1200" kern="1200" dirty="0" err="1">
                <a:solidFill>
                  <a:schemeClr val="tx1"/>
                </a:solidFill>
                <a:effectLst/>
                <a:latin typeface="+mn-lt"/>
                <a:ea typeface="+mn-ea"/>
                <a:cs typeface="+mn-cs"/>
              </a:rPr>
              <a:t>UoG’s</a:t>
            </a:r>
            <a:r>
              <a:rPr lang="en-CA" sz="1200" kern="1200" dirty="0">
                <a:solidFill>
                  <a:schemeClr val="tx1"/>
                </a:solidFill>
                <a:effectLst/>
                <a:latin typeface="+mn-lt"/>
                <a:ea typeface="+mn-ea"/>
                <a:cs typeface="+mn-cs"/>
              </a:rPr>
              <a:t> library resources, and also a page on how to create a QR code if interested are all provided here.</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20</a:t>
            </a:fld>
            <a:endParaRPr lang="en-US"/>
          </a:p>
        </p:txBody>
      </p:sp>
    </p:spTree>
    <p:extLst>
      <p:ext uri="{BB962C8B-B14F-4D97-AF65-F5344CB8AC3E}">
        <p14:creationId xmlns:p14="http://schemas.microsoft.com/office/powerpoint/2010/main" val="32365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Now the </a:t>
            </a:r>
            <a:r>
              <a:rPr lang="en-CA" sz="1200" kern="1200" dirty="0" err="1">
                <a:solidFill>
                  <a:schemeClr val="tx1"/>
                </a:solidFill>
                <a:effectLst/>
                <a:latin typeface="+mn-lt"/>
                <a:ea typeface="+mn-ea"/>
                <a:cs typeface="+mn-cs"/>
              </a:rPr>
              <a:t>Psyc</a:t>
            </a:r>
            <a:r>
              <a:rPr lang="en-CA" sz="1200" kern="1200" dirty="0">
                <a:solidFill>
                  <a:schemeClr val="tx1"/>
                </a:solidFill>
                <a:effectLst/>
                <a:latin typeface="+mn-lt"/>
                <a:ea typeface="+mn-ea"/>
                <a:cs typeface="+mn-cs"/>
              </a:rPr>
              <a:t> Society will run an activity on Kahoot!</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21</a:t>
            </a:fld>
            <a:endParaRPr lang="en-US"/>
          </a:p>
        </p:txBody>
      </p:sp>
    </p:spTree>
    <p:extLst>
      <p:ext uri="{BB962C8B-B14F-4D97-AF65-F5344CB8AC3E}">
        <p14:creationId xmlns:p14="http://schemas.microsoft.com/office/powerpoint/2010/main" val="69060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Thank you all very much for taking the time to attend this workshop! If you would like to use this </a:t>
            </a:r>
            <a:r>
              <a:rPr lang="en-CA" sz="1200" kern="1200" dirty="0" err="1">
                <a:solidFill>
                  <a:schemeClr val="tx1"/>
                </a:solidFill>
                <a:effectLst/>
                <a:latin typeface="+mn-lt"/>
                <a:ea typeface="+mn-ea"/>
                <a:cs typeface="+mn-cs"/>
              </a:rPr>
              <a:t>powerpoint</a:t>
            </a:r>
            <a:r>
              <a:rPr lang="en-CA" sz="1200" kern="1200" dirty="0">
                <a:solidFill>
                  <a:schemeClr val="tx1"/>
                </a:solidFill>
                <a:effectLst/>
                <a:latin typeface="+mn-lt"/>
                <a:ea typeface="+mn-ea"/>
                <a:cs typeface="+mn-cs"/>
              </a:rPr>
              <a:t> as a resource to create a poster, email </a:t>
            </a:r>
            <a:r>
              <a:rPr lang="en-CA" sz="1200" u="sng" kern="1200" dirty="0">
                <a:solidFill>
                  <a:schemeClr val="tx1"/>
                </a:solidFill>
                <a:effectLst/>
                <a:latin typeface="+mn-lt"/>
                <a:ea typeface="+mn-ea"/>
                <a:cs typeface="+mn-cs"/>
                <a:hlinkClick r:id="rId3"/>
              </a:rPr>
              <a:t>klupofle@uoguelph.ca</a:t>
            </a:r>
            <a:r>
              <a:rPr lang="en-CA" sz="1200" kern="1200" dirty="0">
                <a:solidFill>
                  <a:schemeClr val="tx1"/>
                </a:solidFill>
                <a:effectLst/>
                <a:latin typeface="+mn-lt"/>
                <a:ea typeface="+mn-ea"/>
                <a:cs typeface="+mn-cs"/>
              </a:rPr>
              <a:t> for a copy of the presentation.</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22</a:t>
            </a:fld>
            <a:endParaRPr lang="en-US"/>
          </a:p>
        </p:txBody>
      </p:sp>
    </p:spTree>
    <p:extLst>
      <p:ext uri="{BB962C8B-B14F-4D97-AF65-F5344CB8AC3E}">
        <p14:creationId xmlns:p14="http://schemas.microsoft.com/office/powerpoint/2010/main" val="282472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hold a scientific conference every year so we will be discussing how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My name is Kate, and I am a fourth-year psychology undergraduate at the university of Guelph. I am your Undergraduate representative for the CPA where my aim is to communicate CPA related opportunities and information to the student body. </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3</a:t>
            </a:fld>
            <a:endParaRPr lang="en-US"/>
          </a:p>
        </p:txBody>
      </p:sp>
    </p:spTree>
    <p:extLst>
      <p:ext uri="{BB962C8B-B14F-4D97-AF65-F5344CB8AC3E}">
        <p14:creationId xmlns:p14="http://schemas.microsoft.com/office/powerpoint/2010/main" val="58910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Canadian psychological association is a not-for-profit organization which acts as the voice of psychology in Canada. The CPA has a mission of advancing research, knowledge, and the application of psychology. Students receive discounted memberships with the CPA which allows you access to psychology-related resources and events! </a:t>
            </a:r>
          </a:p>
          <a:p>
            <a:pPr marL="171450" indent="-171450">
              <a:buFontTx/>
              <a:buChar char="-"/>
            </a:pPr>
            <a:r>
              <a:rPr lang="en-US" dirty="0"/>
              <a:t>The CPA also holds a yearly conference, which is one of the locations where you could present a scientific poster!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4</a:t>
            </a:fld>
            <a:endParaRPr lang="en-US"/>
          </a:p>
        </p:txBody>
      </p:sp>
    </p:spTree>
    <p:extLst>
      <p:ext uri="{BB962C8B-B14F-4D97-AF65-F5344CB8AC3E}">
        <p14:creationId xmlns:p14="http://schemas.microsoft.com/office/powerpoint/2010/main" val="168633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 let’s start off with an activity brought to you by Tristan and Jessica!</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5</a:t>
            </a:fld>
            <a:endParaRPr lang="en-US"/>
          </a:p>
        </p:txBody>
      </p:sp>
    </p:spTree>
    <p:extLst>
      <p:ext uri="{BB962C8B-B14F-4D97-AF65-F5344CB8AC3E}">
        <p14:creationId xmlns:p14="http://schemas.microsoft.com/office/powerpoint/2010/main" val="380322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presentation will discuss firstly, the purpose and importance of a scientific poster presentation.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will be followed by a general review of the poster format as well as what sections should be included on your poster, and the content and amount of information to include in each section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will then cover some do’s and don’ts of preparing and presenting your poster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Lastly, we will discuss some general aesthetic tips to maximize the visual appeal of your poster and how to prepare to present it.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Today’s workshop will conclude with an activity and an opportunity to will some prizes thanks to the psychology society!</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6</a:t>
            </a:fld>
            <a:endParaRPr lang="en-US"/>
          </a:p>
        </p:txBody>
      </p:sp>
    </p:spTree>
    <p:extLst>
      <p:ext uri="{BB962C8B-B14F-4D97-AF65-F5344CB8AC3E}">
        <p14:creationId xmlns:p14="http://schemas.microsoft.com/office/powerpoint/2010/main" val="158728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scientific poster is a mechanism to communicate between scientists and to share our data to a broader audience.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allows current research to be disseminated to others in the scientific community which will help progress our research.</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poster should showcase your research ideas and fuel a conversation with the audience.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Your poster is a tool for presenting. It should provide jump-off points which act to create a discussion with your audience. As you explain your research, your poster should support your talking points.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When done effectively, it can provide a concise and attractive summary of your project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Although your poster should be concise, it should be able to convey your message without you there. The narrative, or main points of your research should be instantly clear for your audience by scanning your poster.</a:t>
            </a:r>
          </a:p>
          <a:p>
            <a:endParaRPr lang="en-US" baseline="0" dirty="0"/>
          </a:p>
        </p:txBody>
      </p:sp>
      <p:sp>
        <p:nvSpPr>
          <p:cNvPr id="4" name="Slide Number Placeholder 3"/>
          <p:cNvSpPr>
            <a:spLocks noGrp="1"/>
          </p:cNvSpPr>
          <p:nvPr>
            <p:ph type="sldNum" sz="quarter" idx="10"/>
          </p:nvPr>
        </p:nvSpPr>
        <p:spPr/>
        <p:txBody>
          <a:bodyPr/>
          <a:lstStyle/>
          <a:p>
            <a:fld id="{4DFB8411-FBFD-3140-BEF8-3D43EDAE51C6}" type="slidenum">
              <a:rPr lang="en-US" smtClean="0"/>
              <a:t>7</a:t>
            </a:fld>
            <a:endParaRPr lang="en-US"/>
          </a:p>
        </p:txBody>
      </p:sp>
    </p:spTree>
    <p:extLst>
      <p:ext uri="{BB962C8B-B14F-4D97-AF65-F5344CB8AC3E}">
        <p14:creationId xmlns:p14="http://schemas.microsoft.com/office/powerpoint/2010/main" val="215646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So, we will continue with some general poster guidelines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dimensions of your poster should typically be 48” by 36”, with is 4 feet by 3 feet but may vary depending on an event’s specifications so always be sure to check whether there are specific guidelines for an event.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Based on APA 7</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edition guidelines your poster should include a title banner, an introduction, method section, a results and discussion section, a conclusion, you may wish to include references, contact information and acknowledgements.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 will go into more detail about what to include in each of these sections in the upcoming slides.</a:t>
            </a:r>
          </a:p>
          <a:p>
            <a:endParaRPr lang="en-US" baseline="0" dirty="0"/>
          </a:p>
        </p:txBody>
      </p:sp>
      <p:sp>
        <p:nvSpPr>
          <p:cNvPr id="4" name="Slide Number Placeholder 3"/>
          <p:cNvSpPr>
            <a:spLocks noGrp="1"/>
          </p:cNvSpPr>
          <p:nvPr>
            <p:ph type="sldNum" sz="quarter" idx="10"/>
          </p:nvPr>
        </p:nvSpPr>
        <p:spPr/>
        <p:txBody>
          <a:bodyPr/>
          <a:lstStyle/>
          <a:p>
            <a:fld id="{4DFB8411-FBFD-3140-BEF8-3D43EDAE51C6}" type="slidenum">
              <a:rPr lang="en-US" smtClean="0"/>
              <a:t>8</a:t>
            </a:fld>
            <a:endParaRPr lang="en-US"/>
          </a:p>
        </p:txBody>
      </p:sp>
    </p:spTree>
    <p:extLst>
      <p:ext uri="{BB962C8B-B14F-4D97-AF65-F5344CB8AC3E}">
        <p14:creationId xmlns:p14="http://schemas.microsoft.com/office/powerpoint/2010/main" val="255166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Here we have two sample poster formats from APA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One very important thing to notice about these layouts is that they present the ideas in a logical order. You should make sure that it is clear to readers where to start on your poster, and where to end. In both example formats, you can see that the sections of the poster flow in the order that a scientific paper would. This allows the audience members eyes to move from left to right, as if they were following your scientific paper from beginning to end. </a:t>
            </a:r>
          </a:p>
          <a:p>
            <a:endParaRPr lang="en-US" dirty="0"/>
          </a:p>
        </p:txBody>
      </p:sp>
      <p:sp>
        <p:nvSpPr>
          <p:cNvPr id="4" name="Slide Number Placeholder 3"/>
          <p:cNvSpPr>
            <a:spLocks noGrp="1"/>
          </p:cNvSpPr>
          <p:nvPr>
            <p:ph type="sldNum" sz="quarter" idx="5"/>
          </p:nvPr>
        </p:nvSpPr>
        <p:spPr/>
        <p:txBody>
          <a:bodyPr/>
          <a:lstStyle/>
          <a:p>
            <a:fld id="{4DFB8411-FBFD-3140-BEF8-3D43EDAE51C6}" type="slidenum">
              <a:rPr lang="en-US" smtClean="0"/>
              <a:t>9</a:t>
            </a:fld>
            <a:endParaRPr lang="en-US"/>
          </a:p>
        </p:txBody>
      </p:sp>
    </p:spTree>
    <p:extLst>
      <p:ext uri="{BB962C8B-B14F-4D97-AF65-F5344CB8AC3E}">
        <p14:creationId xmlns:p14="http://schemas.microsoft.com/office/powerpoint/2010/main" val="218228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B58A-53B2-3646-BC95-7C7BFE44AE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B7BC76-478E-A74F-85B0-6345CA0781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C49B12-501F-2847-A6B3-337BE62A5272}"/>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30406F40-D020-DA4D-BF8B-C89860855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A5539-C64E-0D45-9D96-4765F9B59452}"/>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8375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36F3-98B1-1441-97B6-549C7AC53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321EA-122F-724D-9B49-DA09EF6F05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DFCE6-0DD9-A142-B35B-5DC63364186D}"/>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044E5B19-DF2C-1842-8648-CCB02EA7F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C4AC8-1134-474B-8E50-F2ED087B0138}"/>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222752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92D03-15DD-C74E-9603-ABA6B4A862B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EA269B-5FE9-0540-848E-8B7057B737B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8E1AC-F1C0-8847-82AE-FB03504E4EA7}"/>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C4BE78FE-1E4D-A340-8C80-0ED445C84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B6DFF-B76F-4748-800E-D57AD88F5189}"/>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412722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39D1-7EC6-CF46-BABD-D9352B3FB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58EA7-9B3C-E548-8A25-BC0B6944C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00EDF-76D6-804B-B5C0-F4DD49480C0D}"/>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219DE79A-46A0-D543-A97D-D30B2FF00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705CA-6CD6-D74F-831A-74D3833FA2D6}"/>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216098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ADD6-B681-A44A-9D66-3B64F2A462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27F1A80-1BE7-FB46-9532-3902E2FEB42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0F202-0BA9-E348-BE09-CBF739F2D550}"/>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AFD41A5B-6446-DB48-A39D-8A8DF5D48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A96C7-B1F1-1748-8756-321B02C98C46}"/>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36193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13C8-55E0-D843-8F0D-016443D05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9754A-9C9F-0C48-BF3A-71536845B3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6314D-9ADA-AD42-B283-CFC594B6229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0B509E-8E5D-DA43-9780-93AC0B7FDD8C}"/>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6" name="Footer Placeholder 5">
            <a:extLst>
              <a:ext uri="{FF2B5EF4-FFF2-40B4-BE49-F238E27FC236}">
                <a16:creationId xmlns:a16="http://schemas.microsoft.com/office/drawing/2014/main" id="{A49830F6-55DA-B34F-B589-8885A2A22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AF5F6-C51F-BB4E-8827-295F2ADD0210}"/>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239346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09B2-963C-CC44-A7A6-0519BDEB966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ECB9C4-2EC2-0A4A-9C88-D5CEB5F40F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ED482-2A56-9643-9EA4-DFCDAF5E2B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2ECCD4-5F30-EC43-808E-AAAEAFB64B9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F1328-612C-9A4F-AFEF-77929780CB5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7E27A9-CCB3-F444-91A1-45E1EC1CD5CB}"/>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8" name="Footer Placeholder 7">
            <a:extLst>
              <a:ext uri="{FF2B5EF4-FFF2-40B4-BE49-F238E27FC236}">
                <a16:creationId xmlns:a16="http://schemas.microsoft.com/office/drawing/2014/main" id="{3B0B16E2-B15F-A241-BAB0-03FC0FF252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A42E57-6A6F-8342-9A9A-434C88C53638}"/>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389573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2DAB-CF12-FA4A-B51F-35038513E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D5272-F5B7-DE46-B945-68D968EEA043}"/>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4" name="Footer Placeholder 3">
            <a:extLst>
              <a:ext uri="{FF2B5EF4-FFF2-40B4-BE49-F238E27FC236}">
                <a16:creationId xmlns:a16="http://schemas.microsoft.com/office/drawing/2014/main" id="{A3855814-BEB4-EC49-A6BB-9DFB6F4AE3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C04580-7156-0848-833F-70208E80EC17}"/>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35874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DBA6F-7D23-A040-91ED-4E08F7F01262}"/>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3" name="Footer Placeholder 2">
            <a:extLst>
              <a:ext uri="{FF2B5EF4-FFF2-40B4-BE49-F238E27FC236}">
                <a16:creationId xmlns:a16="http://schemas.microsoft.com/office/drawing/2014/main" id="{95C78A2C-93AC-4640-810A-2723EA419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B745F-4D48-5C42-A995-B4820E5A76DD}"/>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73262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A5C3-2F65-6A46-AA2B-EA6454049E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7A99E20-BCAF-4B40-AF6E-E994DBCEAB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DD8A5-9418-3943-9F81-F85F32CC3E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1846A6-A11C-0440-A534-F9F3FE735DE9}"/>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6" name="Footer Placeholder 5">
            <a:extLst>
              <a:ext uri="{FF2B5EF4-FFF2-40B4-BE49-F238E27FC236}">
                <a16:creationId xmlns:a16="http://schemas.microsoft.com/office/drawing/2014/main" id="{E2D19E35-2DF7-924B-A10E-1BC8D9660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551FA-CD85-E742-BBCC-BF5DF8FFA728}"/>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6828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651E-0DA8-174F-A3FE-BE8BF8349A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F956B04-B541-474C-8121-B1703DDBEA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B0AEC0F-4C89-6040-841F-B1721F6D3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BD4A46-3223-A549-825D-6D4489238346}"/>
              </a:ext>
            </a:extLst>
          </p:cNvPr>
          <p:cNvSpPr>
            <a:spLocks noGrp="1"/>
          </p:cNvSpPr>
          <p:nvPr>
            <p:ph type="dt" sz="half" idx="10"/>
          </p:nvPr>
        </p:nvSpPr>
        <p:spPr/>
        <p:txBody>
          <a:bodyPr/>
          <a:lstStyle/>
          <a:p>
            <a:fld id="{5FD72A81-554B-5446-8875-1A9A5CDDBF4E}" type="datetimeFigureOut">
              <a:rPr lang="en-US" smtClean="0"/>
              <a:t>3/15/21</a:t>
            </a:fld>
            <a:endParaRPr lang="en-US"/>
          </a:p>
        </p:txBody>
      </p:sp>
      <p:sp>
        <p:nvSpPr>
          <p:cNvPr id="6" name="Footer Placeholder 5">
            <a:extLst>
              <a:ext uri="{FF2B5EF4-FFF2-40B4-BE49-F238E27FC236}">
                <a16:creationId xmlns:a16="http://schemas.microsoft.com/office/drawing/2014/main" id="{A7A8412A-ED3E-D449-BB11-7937B9841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8629C-064F-5944-95B4-87EAFD1F8154}"/>
              </a:ext>
            </a:extLst>
          </p:cNvPr>
          <p:cNvSpPr>
            <a:spLocks noGrp="1"/>
          </p:cNvSpPr>
          <p:nvPr>
            <p:ph type="sldNum" sz="quarter" idx="12"/>
          </p:nvPr>
        </p:nvSpPr>
        <p:spPr/>
        <p:txBody>
          <a:bodyPr/>
          <a:lstStyle/>
          <a:p>
            <a:fld id="{0075B3E1-2322-9942-9B30-CE314E4FC254}" type="slidenum">
              <a:rPr lang="en-US" smtClean="0"/>
              <a:t>‹#›</a:t>
            </a:fld>
            <a:endParaRPr lang="en-US"/>
          </a:p>
        </p:txBody>
      </p:sp>
    </p:spTree>
    <p:extLst>
      <p:ext uri="{BB962C8B-B14F-4D97-AF65-F5344CB8AC3E}">
        <p14:creationId xmlns:p14="http://schemas.microsoft.com/office/powerpoint/2010/main" val="259707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B8922-394C-6E4F-A6F3-E5232C8211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9F26B-41A3-5048-B3A0-DE5E5FE9A7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08F0F-86C7-9745-AE2C-8E152991DA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D72A81-554B-5446-8875-1A9A5CDDBF4E}" type="datetimeFigureOut">
              <a:rPr lang="en-US" smtClean="0"/>
              <a:t>3/15/21</a:t>
            </a:fld>
            <a:endParaRPr lang="en-US"/>
          </a:p>
        </p:txBody>
      </p:sp>
      <p:sp>
        <p:nvSpPr>
          <p:cNvPr id="5" name="Footer Placeholder 4">
            <a:extLst>
              <a:ext uri="{FF2B5EF4-FFF2-40B4-BE49-F238E27FC236}">
                <a16:creationId xmlns:a16="http://schemas.microsoft.com/office/drawing/2014/main" id="{0212A6F8-B84D-EC4C-A6A8-58E58A4EB4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32FF7E-F795-8647-A723-215B9F6F1CD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5B3E1-2322-9942-9B30-CE314E4FC254}" type="slidenum">
              <a:rPr lang="en-US" smtClean="0"/>
              <a:t>‹#›</a:t>
            </a:fld>
            <a:endParaRPr lang="en-US"/>
          </a:p>
        </p:txBody>
      </p:sp>
    </p:spTree>
    <p:extLst>
      <p:ext uri="{BB962C8B-B14F-4D97-AF65-F5344CB8AC3E}">
        <p14:creationId xmlns:p14="http://schemas.microsoft.com/office/powerpoint/2010/main" val="14372548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kesign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kesign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0ozwCEeaVW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log.hubspot.com/blog/tabid/6307/bid/29449/how-to-create-a-qr-code-in-4-quick-steps.aspx" TargetMode="External"/><Relationship Id="rId5" Type="http://schemas.openxmlformats.org/officeDocument/2006/relationships/hyperlink" Target="https://drive.google.com/file/d/1OoCHc0AtAhGBwI3hbcDreO7fUDZWODgm/view" TargetMode="External"/><Relationship Id="rId4" Type="http://schemas.openxmlformats.org/officeDocument/2006/relationships/hyperlink" Target="https://www.youtube.com/watch?v=_WnhoIbf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6020510"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15" y="1471351"/>
            <a:ext cx="5331683" cy="4016621"/>
          </a:xfrm>
        </p:spPr>
        <p:txBody>
          <a:bodyPr anchor="ctr">
            <a:normAutofit/>
          </a:bodyPr>
          <a:lstStyle/>
          <a:p>
            <a:pPr algn="l"/>
            <a:r>
              <a:rPr lang="en-US" sz="5700" dirty="0">
                <a:latin typeface="Avenir Next" panose="020B0503020202020204" pitchFamily="34" charset="0"/>
                <a:cs typeface="Arial" panose="020B0604020202020204" pitchFamily="34" charset="0"/>
              </a:rPr>
              <a:t>Poster Workshop: </a:t>
            </a:r>
            <a:br>
              <a:rPr lang="en-US" sz="5700" dirty="0">
                <a:latin typeface="Avenir Next" panose="020B0503020202020204" pitchFamily="34" charset="0"/>
                <a:cs typeface="Arial" panose="020B0604020202020204" pitchFamily="34" charset="0"/>
              </a:rPr>
            </a:br>
            <a:r>
              <a:rPr lang="en-US" sz="2800" dirty="0">
                <a:solidFill>
                  <a:schemeClr val="tx1"/>
                </a:solidFill>
                <a:latin typeface="Avenir Next" panose="020B0503020202020204" pitchFamily="34" charset="0"/>
                <a:cs typeface="Arial" panose="020B0604020202020204" pitchFamily="34" charset="0"/>
              </a:rPr>
              <a:t>Preparing and Presenting a Scientific Poster </a:t>
            </a:r>
            <a:endParaRPr lang="en-US" sz="5700" dirty="0">
              <a:latin typeface="Avenir Next" panose="020B0503020202020204" pitchFamily="34" charset="0"/>
              <a:cs typeface="Arial" panose="020B0604020202020204" pitchFamily="34" charset="0"/>
            </a:endParaRPr>
          </a:p>
        </p:txBody>
      </p:sp>
      <p:sp>
        <p:nvSpPr>
          <p:cNvPr id="3" name="Subtitle 2"/>
          <p:cNvSpPr>
            <a:spLocks noGrp="1"/>
          </p:cNvSpPr>
          <p:nvPr>
            <p:ph type="subTitle" idx="1"/>
          </p:nvPr>
        </p:nvSpPr>
        <p:spPr>
          <a:xfrm>
            <a:off x="6630437" y="2915540"/>
            <a:ext cx="2250680" cy="1396497"/>
          </a:xfrm>
        </p:spPr>
        <p:txBody>
          <a:bodyPr anchor="ctr">
            <a:normAutofit/>
          </a:bodyPr>
          <a:lstStyle/>
          <a:p>
            <a:r>
              <a:rPr lang="en-US" sz="1900" dirty="0">
                <a:latin typeface="Avenir Next" panose="020B0503020202020204" pitchFamily="34" charset="0"/>
                <a:cs typeface="Arial" panose="020B0604020202020204" pitchFamily="34" charset="0"/>
              </a:rPr>
              <a:t>Workshop held in partnership with UofG PSYC Society</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arrow&#10;&#10;Description automatically generated">
            <a:extLst>
              <a:ext uri="{FF2B5EF4-FFF2-40B4-BE49-F238E27FC236}">
                <a16:creationId xmlns:a16="http://schemas.microsoft.com/office/drawing/2014/main" id="{9966E61D-28D1-8141-9398-F363D37B562A}"/>
              </a:ext>
            </a:extLst>
          </p:cNvPr>
          <p:cNvPicPr>
            <a:picLocks noChangeAspect="1"/>
          </p:cNvPicPr>
          <p:nvPr/>
        </p:nvPicPr>
        <p:blipFill>
          <a:blip r:embed="rId3"/>
          <a:stretch>
            <a:fillRect/>
          </a:stretch>
        </p:blipFill>
        <p:spPr>
          <a:xfrm>
            <a:off x="684414" y="4836378"/>
            <a:ext cx="3153068" cy="1046917"/>
          </a:xfrm>
          <a:prstGeom prst="rect">
            <a:avLst/>
          </a:prstGeom>
        </p:spPr>
      </p:pic>
      <p:pic>
        <p:nvPicPr>
          <p:cNvPr id="15" name="Picture 14" descr="Logo&#10;&#10;Description automatically generated">
            <a:extLst>
              <a:ext uri="{FF2B5EF4-FFF2-40B4-BE49-F238E27FC236}">
                <a16:creationId xmlns:a16="http://schemas.microsoft.com/office/drawing/2014/main" id="{D76684BF-C910-F448-BBF0-BDF1A99C3DCC}"/>
              </a:ext>
            </a:extLst>
          </p:cNvPr>
          <p:cNvPicPr>
            <a:picLocks noChangeAspect="1"/>
          </p:cNvPicPr>
          <p:nvPr/>
        </p:nvPicPr>
        <p:blipFill>
          <a:blip r:embed="rId4"/>
          <a:stretch>
            <a:fillRect/>
          </a:stretch>
        </p:blipFill>
        <p:spPr>
          <a:xfrm>
            <a:off x="4014130" y="4978064"/>
            <a:ext cx="905231" cy="905231"/>
          </a:xfrm>
          <a:prstGeom prst="rect">
            <a:avLst/>
          </a:prstGeom>
        </p:spPr>
      </p:pic>
    </p:spTree>
    <p:extLst>
      <p:ext uri="{BB962C8B-B14F-4D97-AF65-F5344CB8AC3E}">
        <p14:creationId xmlns:p14="http://schemas.microsoft.com/office/powerpoint/2010/main" val="156128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0CFB1-70DA-7A41-A169-06C22ADC9298}"/>
              </a:ext>
            </a:extLst>
          </p:cNvPr>
          <p:cNvSpPr txBox="1">
            <a:spLocks/>
          </p:cNvSpPr>
          <p:nvPr/>
        </p:nvSpPr>
        <p:spPr>
          <a:xfrm>
            <a:off x="1234105" y="2089039"/>
            <a:ext cx="3964330" cy="2493656"/>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5000" b="1" kern="1200" dirty="0">
                <a:solidFill>
                  <a:schemeClr val="tx1"/>
                </a:solidFill>
                <a:latin typeface="Avenir Next" panose="020B0503020202020204" pitchFamily="34" charset="0"/>
              </a:rPr>
              <a:t>Poster Sections &amp; Contents…</a:t>
            </a:r>
          </a:p>
        </p:txBody>
      </p:sp>
    </p:spTree>
    <p:extLst>
      <p:ext uri="{BB962C8B-B14F-4D97-AF65-F5344CB8AC3E}">
        <p14:creationId xmlns:p14="http://schemas.microsoft.com/office/powerpoint/2010/main" val="18450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Excel&#10;&#10;Description automatically generated">
            <a:extLst>
              <a:ext uri="{FF2B5EF4-FFF2-40B4-BE49-F238E27FC236}">
                <a16:creationId xmlns:a16="http://schemas.microsoft.com/office/drawing/2014/main" id="{E19CDB5C-685D-2945-B1E1-D4AAA2A6F31F}"/>
              </a:ext>
            </a:extLst>
          </p:cNvPr>
          <p:cNvPicPr>
            <a:picLocks noChangeAspect="1"/>
          </p:cNvPicPr>
          <p:nvPr/>
        </p:nvPicPr>
        <p:blipFill>
          <a:blip r:embed="rId3"/>
          <a:stretch>
            <a:fillRect/>
          </a:stretch>
        </p:blipFill>
        <p:spPr>
          <a:xfrm>
            <a:off x="58385" y="793750"/>
            <a:ext cx="9042400" cy="5270500"/>
          </a:xfrm>
          <a:prstGeom prst="rect">
            <a:avLst/>
          </a:prstGeom>
        </p:spPr>
      </p:pic>
      <p:pic>
        <p:nvPicPr>
          <p:cNvPr id="9" name="Graphic 8" descr="Arrow Right with solid fill">
            <a:extLst>
              <a:ext uri="{FF2B5EF4-FFF2-40B4-BE49-F238E27FC236}">
                <a16:creationId xmlns:a16="http://schemas.microsoft.com/office/drawing/2014/main" id="{29E4EC1F-67E8-A74C-9A61-06F5689322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04311">
            <a:off x="4371427" y="1110745"/>
            <a:ext cx="728973" cy="728973"/>
          </a:xfrm>
          <a:prstGeom prst="rect">
            <a:avLst/>
          </a:prstGeom>
        </p:spPr>
      </p:pic>
      <p:pic>
        <p:nvPicPr>
          <p:cNvPr id="14" name="Graphic 13" descr="Arrow Right with solid fill">
            <a:extLst>
              <a:ext uri="{FF2B5EF4-FFF2-40B4-BE49-F238E27FC236}">
                <a16:creationId xmlns:a16="http://schemas.microsoft.com/office/drawing/2014/main" id="{A8A0E95B-9B3F-1643-98F6-394D045C4C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729477">
            <a:off x="-37169" y="1464033"/>
            <a:ext cx="839328" cy="839328"/>
          </a:xfrm>
          <a:prstGeom prst="rect">
            <a:avLst/>
          </a:prstGeom>
        </p:spPr>
      </p:pic>
      <p:pic>
        <p:nvPicPr>
          <p:cNvPr id="15" name="Graphic 14" descr="Arrow Right with solid fill">
            <a:extLst>
              <a:ext uri="{FF2B5EF4-FFF2-40B4-BE49-F238E27FC236}">
                <a16:creationId xmlns:a16="http://schemas.microsoft.com/office/drawing/2014/main" id="{8A53C18F-4DDB-4E44-8B13-F820DE2F2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04311">
            <a:off x="2065636" y="2426927"/>
            <a:ext cx="728973" cy="728973"/>
          </a:xfrm>
          <a:prstGeom prst="rect">
            <a:avLst/>
          </a:prstGeom>
        </p:spPr>
      </p:pic>
      <p:pic>
        <p:nvPicPr>
          <p:cNvPr id="16" name="Graphic 15" descr="Arrow Right with solid fill">
            <a:extLst>
              <a:ext uri="{FF2B5EF4-FFF2-40B4-BE49-F238E27FC236}">
                <a16:creationId xmlns:a16="http://schemas.microsoft.com/office/drawing/2014/main" id="{E8276555-46A4-4C40-AAD2-21B0CB11F7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04311">
            <a:off x="4669743" y="1792226"/>
            <a:ext cx="728973" cy="728973"/>
          </a:xfrm>
          <a:prstGeom prst="rect">
            <a:avLst/>
          </a:prstGeom>
        </p:spPr>
      </p:pic>
      <p:pic>
        <p:nvPicPr>
          <p:cNvPr id="17" name="Graphic 16" descr="Arrow Right with solid fill">
            <a:extLst>
              <a:ext uri="{FF2B5EF4-FFF2-40B4-BE49-F238E27FC236}">
                <a16:creationId xmlns:a16="http://schemas.microsoft.com/office/drawing/2014/main" id="{77EBBF8E-5528-BC4F-9ACE-5652841A54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04311">
            <a:off x="1303636" y="3909367"/>
            <a:ext cx="728973" cy="728973"/>
          </a:xfrm>
          <a:prstGeom prst="rect">
            <a:avLst/>
          </a:prstGeom>
        </p:spPr>
      </p:pic>
      <p:pic>
        <p:nvPicPr>
          <p:cNvPr id="18" name="Graphic 17" descr="Arrow Right with solid fill">
            <a:extLst>
              <a:ext uri="{FF2B5EF4-FFF2-40B4-BE49-F238E27FC236}">
                <a16:creationId xmlns:a16="http://schemas.microsoft.com/office/drawing/2014/main" id="{4E267D9C-F639-664B-B8F1-F130116D4A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441460">
            <a:off x="3311691" y="2830009"/>
            <a:ext cx="728973" cy="728973"/>
          </a:xfrm>
          <a:prstGeom prst="rect">
            <a:avLst/>
          </a:prstGeom>
        </p:spPr>
      </p:pic>
      <p:pic>
        <p:nvPicPr>
          <p:cNvPr id="19" name="Graphic 18" descr="Arrow Right with solid fill">
            <a:extLst>
              <a:ext uri="{FF2B5EF4-FFF2-40B4-BE49-F238E27FC236}">
                <a16:creationId xmlns:a16="http://schemas.microsoft.com/office/drawing/2014/main" id="{77016D51-0290-D64D-8C70-2AD4E5C665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523317">
            <a:off x="6430057" y="2088171"/>
            <a:ext cx="728973" cy="728973"/>
          </a:xfrm>
          <a:prstGeom prst="rect">
            <a:avLst/>
          </a:prstGeom>
        </p:spPr>
      </p:pic>
      <p:pic>
        <p:nvPicPr>
          <p:cNvPr id="20" name="Graphic 19" descr="Arrow Right with solid fill">
            <a:extLst>
              <a:ext uri="{FF2B5EF4-FFF2-40B4-BE49-F238E27FC236}">
                <a16:creationId xmlns:a16="http://schemas.microsoft.com/office/drawing/2014/main" id="{4E732531-23D9-214D-A530-0F36138D3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04311">
            <a:off x="5871644" y="5184539"/>
            <a:ext cx="728973" cy="728973"/>
          </a:xfrm>
          <a:prstGeom prst="rect">
            <a:avLst/>
          </a:prstGeom>
        </p:spPr>
      </p:pic>
      <p:pic>
        <p:nvPicPr>
          <p:cNvPr id="21" name="Graphic 20" descr="Arrow Right with solid fill">
            <a:extLst>
              <a:ext uri="{FF2B5EF4-FFF2-40B4-BE49-F238E27FC236}">
                <a16:creationId xmlns:a16="http://schemas.microsoft.com/office/drawing/2014/main" id="{FF3C62F4-81B7-464B-AE11-CFAE4136BF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874394">
            <a:off x="6387091" y="3393919"/>
            <a:ext cx="728973" cy="728973"/>
          </a:xfrm>
          <a:prstGeom prst="rect">
            <a:avLst/>
          </a:prstGeom>
        </p:spPr>
      </p:pic>
      <p:pic>
        <p:nvPicPr>
          <p:cNvPr id="22" name="Graphic 21" descr="Arrow Right with solid fill">
            <a:extLst>
              <a:ext uri="{FF2B5EF4-FFF2-40B4-BE49-F238E27FC236}">
                <a16:creationId xmlns:a16="http://schemas.microsoft.com/office/drawing/2014/main" id="{A4687B45-22C5-8342-A0D2-B5BD59EEC0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539289">
            <a:off x="6437944" y="4048115"/>
            <a:ext cx="728973" cy="728973"/>
          </a:xfrm>
          <a:prstGeom prst="rect">
            <a:avLst/>
          </a:prstGeom>
        </p:spPr>
      </p:pic>
      <p:pic>
        <p:nvPicPr>
          <p:cNvPr id="23" name="Graphic 22" descr="Arrow Right with solid fill">
            <a:extLst>
              <a:ext uri="{FF2B5EF4-FFF2-40B4-BE49-F238E27FC236}">
                <a16:creationId xmlns:a16="http://schemas.microsoft.com/office/drawing/2014/main" id="{9576D3AB-0326-F74E-9A91-434109AEBF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1355" y="4820052"/>
            <a:ext cx="728973" cy="728973"/>
          </a:xfrm>
          <a:prstGeom prst="rect">
            <a:avLst/>
          </a:prstGeom>
        </p:spPr>
      </p:pic>
      <p:pic>
        <p:nvPicPr>
          <p:cNvPr id="24" name="Graphic 23" descr="Arrow Right with solid fill">
            <a:extLst>
              <a:ext uri="{FF2B5EF4-FFF2-40B4-BE49-F238E27FC236}">
                <a16:creationId xmlns:a16="http://schemas.microsoft.com/office/drawing/2014/main" id="{13206831-A953-054E-824B-7CD878DB30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7721" y="737076"/>
            <a:ext cx="728973" cy="728973"/>
          </a:xfrm>
          <a:prstGeom prst="rect">
            <a:avLst/>
          </a:prstGeom>
        </p:spPr>
      </p:pic>
      <p:sp>
        <p:nvSpPr>
          <p:cNvPr id="11" name="Rectangle 10">
            <a:extLst>
              <a:ext uri="{FF2B5EF4-FFF2-40B4-BE49-F238E27FC236}">
                <a16:creationId xmlns:a16="http://schemas.microsoft.com/office/drawing/2014/main" id="{BB9BB90D-A8D9-B84B-83A6-5663695A91CC}"/>
              </a:ext>
            </a:extLst>
          </p:cNvPr>
          <p:cNvSpPr/>
          <p:nvPr/>
        </p:nvSpPr>
        <p:spPr>
          <a:xfrm>
            <a:off x="6079493" y="6308973"/>
            <a:ext cx="2801670" cy="400110"/>
          </a:xfrm>
          <a:prstGeom prst="rect">
            <a:avLst/>
          </a:prstGeom>
        </p:spPr>
        <p:txBody>
          <a:bodyPr wrap="square">
            <a:spAutoFit/>
          </a:bodyPr>
          <a:lstStyle/>
          <a:p>
            <a:pPr algn="r"/>
            <a:r>
              <a:rPr lang="en-US" sz="1000" dirty="0">
                <a:latin typeface="Avenir Next" panose="020B0503020202020204" pitchFamily="34" charset="0"/>
              </a:rPr>
              <a:t>https://</a:t>
            </a:r>
            <a:r>
              <a:rPr lang="en-US" sz="1000" dirty="0" err="1">
                <a:latin typeface="Avenir Next" panose="020B0503020202020204" pitchFamily="34" charset="0"/>
              </a:rPr>
              <a:t>www.mghihp.edu</a:t>
            </a:r>
            <a:r>
              <a:rPr lang="en-US" sz="1000" dirty="0">
                <a:latin typeface="Avenir Next" panose="020B0503020202020204" pitchFamily="34" charset="0"/>
              </a:rPr>
              <a:t>/poster-presentations-age-zoom</a:t>
            </a:r>
          </a:p>
        </p:txBody>
      </p:sp>
    </p:spTree>
    <p:extLst>
      <p:ext uri="{BB962C8B-B14F-4D97-AF65-F5344CB8AC3E}">
        <p14:creationId xmlns:p14="http://schemas.microsoft.com/office/powerpoint/2010/main" val="41861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1EDFF7-027F-074A-87A1-F92E3AAF96CE}"/>
              </a:ext>
            </a:extLst>
          </p:cNvPr>
          <p:cNvPicPr>
            <a:picLocks noChangeAspect="1"/>
          </p:cNvPicPr>
          <p:nvPr/>
        </p:nvPicPr>
        <p:blipFill>
          <a:blip r:embed="rId3"/>
          <a:stretch>
            <a:fillRect/>
          </a:stretch>
        </p:blipFill>
        <p:spPr>
          <a:xfrm>
            <a:off x="284583" y="685053"/>
            <a:ext cx="8574834" cy="5487894"/>
          </a:xfrm>
          <a:prstGeom prst="rect">
            <a:avLst/>
          </a:prstGeom>
        </p:spPr>
      </p:pic>
      <p:sp>
        <p:nvSpPr>
          <p:cNvPr id="4" name="TextBox 3">
            <a:extLst>
              <a:ext uri="{FF2B5EF4-FFF2-40B4-BE49-F238E27FC236}">
                <a16:creationId xmlns:a16="http://schemas.microsoft.com/office/drawing/2014/main" id="{726FC8F8-2822-374F-8443-CE196888B5E0}"/>
              </a:ext>
            </a:extLst>
          </p:cNvPr>
          <p:cNvSpPr txBox="1"/>
          <p:nvPr/>
        </p:nvSpPr>
        <p:spPr>
          <a:xfrm>
            <a:off x="246243" y="6519446"/>
            <a:ext cx="6744667" cy="276999"/>
          </a:xfrm>
          <a:prstGeom prst="rect">
            <a:avLst/>
          </a:prstGeom>
          <a:noFill/>
        </p:spPr>
        <p:txBody>
          <a:bodyPr wrap="none" rtlCol="0">
            <a:spAutoFit/>
          </a:bodyPr>
          <a:lstStyle/>
          <a:p>
            <a:r>
              <a:rPr lang="en-US" sz="1200" dirty="0">
                <a:latin typeface="Avenir Next" panose="020B0503020202020204" pitchFamily="34" charset="0"/>
              </a:rPr>
              <a:t>https://glimages.s3.amazonaws.com/image/</a:t>
            </a:r>
            <a:r>
              <a:rPr lang="en-US" sz="1200" dirty="0" err="1">
                <a:latin typeface="Avenir Next" panose="020B0503020202020204" pitchFamily="34" charset="0"/>
              </a:rPr>
              <a:t>makesigns</a:t>
            </a:r>
            <a:r>
              <a:rPr lang="en-US" sz="1200" dirty="0">
                <a:latin typeface="Avenir Next" panose="020B0503020202020204" pitchFamily="34" charset="0"/>
              </a:rPr>
              <a:t>/</a:t>
            </a:r>
            <a:r>
              <a:rPr lang="en-US" sz="1200" dirty="0" err="1">
                <a:latin typeface="Avenir Next" panose="020B0503020202020204" pitchFamily="34" charset="0"/>
              </a:rPr>
              <a:t>sciposters</a:t>
            </a:r>
            <a:r>
              <a:rPr lang="en-US" sz="1200" dirty="0">
                <a:latin typeface="Avenir Next" panose="020B0503020202020204" pitchFamily="34" charset="0"/>
              </a:rPr>
              <a:t>/better-poster-</a:t>
            </a:r>
            <a:r>
              <a:rPr lang="en-US" sz="1200" dirty="0" err="1">
                <a:latin typeface="Avenir Next" panose="020B0503020202020204" pitchFamily="34" charset="0"/>
              </a:rPr>
              <a:t>sections.png</a:t>
            </a:r>
            <a:endParaRPr lang="en-US" sz="1200" dirty="0">
              <a:latin typeface="Avenir Next" panose="020B0503020202020204" pitchFamily="34" charset="0"/>
            </a:endParaRPr>
          </a:p>
        </p:txBody>
      </p:sp>
    </p:spTree>
    <p:extLst>
      <p:ext uri="{BB962C8B-B14F-4D97-AF65-F5344CB8AC3E}">
        <p14:creationId xmlns:p14="http://schemas.microsoft.com/office/powerpoint/2010/main" val="273174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n-US" sz="4400" kern="1200" dirty="0">
                <a:solidFill>
                  <a:schemeClr val="tx1"/>
                </a:solidFill>
                <a:latin typeface="Avenir Next" panose="020B0503020202020204" pitchFamily="34" charset="0"/>
              </a:rPr>
              <a:t>DO’s</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11245" y="1169894"/>
            <a:ext cx="4160643" cy="470513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Keep it simple! </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List sentences &amp; bullet points</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Aim for 800 words (or less)</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Set headings in </a:t>
            </a:r>
            <a:r>
              <a:rPr lang="en-US" sz="2000" b="1" dirty="0">
                <a:solidFill>
                  <a:schemeClr val="tx1"/>
                </a:solidFill>
                <a:latin typeface="Avenir Next" panose="020B0503020202020204" pitchFamily="34" charset="0"/>
              </a:rPr>
              <a:t>bold</a:t>
            </a:r>
            <a:r>
              <a:rPr lang="en-US" sz="2000" dirty="0">
                <a:solidFill>
                  <a:schemeClr val="tx1"/>
                </a:solidFill>
                <a:latin typeface="Avenir Next" panose="020B0503020202020204" pitchFamily="34" charset="0"/>
              </a:rPr>
              <a:t> </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Use</a:t>
            </a:r>
            <a:r>
              <a:rPr lang="en-US" sz="2000" i="1" dirty="0">
                <a:solidFill>
                  <a:srgbClr val="00B050"/>
                </a:solidFill>
                <a:latin typeface="Avenir Next" panose="020B0503020202020204" pitchFamily="34" charset="0"/>
              </a:rPr>
              <a:t> italics</a:t>
            </a:r>
            <a:r>
              <a:rPr lang="en-US" sz="2000" dirty="0">
                <a:solidFill>
                  <a:srgbClr val="00B050"/>
                </a:solidFill>
                <a:latin typeface="Avenir Next" panose="020B0503020202020204" pitchFamily="34" charset="0"/>
              </a:rPr>
              <a:t> </a:t>
            </a:r>
            <a:r>
              <a:rPr lang="en-US" sz="2000" dirty="0">
                <a:solidFill>
                  <a:schemeClr val="tx1"/>
                </a:solidFill>
                <a:latin typeface="Avenir Next" panose="020B0503020202020204" pitchFamily="34" charset="0"/>
              </a:rPr>
              <a:t>vs. </a:t>
            </a:r>
            <a:r>
              <a:rPr lang="en-US" sz="2000" u="sng" dirty="0">
                <a:solidFill>
                  <a:srgbClr val="C00000"/>
                </a:solidFill>
                <a:latin typeface="Avenir Next" panose="020B0503020202020204" pitchFamily="34" charset="0"/>
              </a:rPr>
              <a:t>underline</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Keep line spacing at 1</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Leave space between poster elements </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Aim for symmetry/balance </a:t>
            </a:r>
          </a:p>
          <a:p>
            <a:pPr marL="28575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Make text legible at a distance of 6 to 10 feet </a:t>
            </a:r>
          </a:p>
        </p:txBody>
      </p:sp>
    </p:spTree>
    <p:extLst>
      <p:ext uri="{BB962C8B-B14F-4D97-AF65-F5344CB8AC3E}">
        <p14:creationId xmlns:p14="http://schemas.microsoft.com/office/powerpoint/2010/main" val="38907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3337098"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0" y="702944"/>
            <a:ext cx="4026994"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603" y="1345958"/>
            <a:ext cx="3144897" cy="4166085"/>
          </a:xfrm>
        </p:spPr>
        <p:txBody>
          <a:bodyPr vert="horz" lIns="91440" tIns="45720" rIns="91440" bIns="45720" rtlCol="0" anchor="ctr">
            <a:normAutofit/>
          </a:bodyPr>
          <a:lstStyle/>
          <a:p>
            <a:pPr defTabSz="914400"/>
            <a:r>
              <a:rPr lang="en-US" sz="4000" kern="1200" dirty="0">
                <a:solidFill>
                  <a:schemeClr val="tx1"/>
                </a:solidFill>
                <a:latin typeface="Avenir Next" panose="020B0503020202020204" pitchFamily="34" charset="0"/>
              </a:rPr>
              <a:t> Don’ts </a:t>
            </a:r>
          </a:p>
        </p:txBody>
      </p:sp>
      <p:grpSp>
        <p:nvGrpSpPr>
          <p:cNvPr id="19" name="Group 18">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20"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672300" y="750307"/>
            <a:ext cx="4026995" cy="535738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Making it too long/densely packed/excessive text </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Blocks longer than 10 sentences</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Jargon, abbreviations and acronyms </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Colored background in your graphs </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3D graphs </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Default formatting for charts (rarely appropriate)</a:t>
            </a:r>
          </a:p>
          <a:p>
            <a:pPr marL="342900" indent="-228600">
              <a:lnSpc>
                <a:spcPct val="90000"/>
              </a:lnSpc>
              <a:spcAft>
                <a:spcPts val="600"/>
              </a:spcAft>
              <a:buFont typeface="Arial" panose="020B0604020202020204" pitchFamily="34" charset="0"/>
              <a:buChar char="•"/>
            </a:pPr>
            <a:r>
              <a:rPr lang="en-US" sz="2000" dirty="0">
                <a:solidFill>
                  <a:schemeClr val="tx1"/>
                </a:solidFill>
                <a:latin typeface="Avenir Next" panose="020B0503020202020204" pitchFamily="34" charset="0"/>
              </a:rPr>
              <a:t>Including anything you aren’t able/prepared to talk about  </a:t>
            </a:r>
          </a:p>
          <a:p>
            <a:pPr indent="-228600">
              <a:lnSpc>
                <a:spcPct val="90000"/>
              </a:lnSpc>
              <a:spcAft>
                <a:spcPts val="600"/>
              </a:spcAft>
              <a:buFont typeface="Arial" panose="020B0604020202020204" pitchFamily="34" charset="0"/>
              <a:buChar char="•"/>
            </a:pPr>
            <a:endParaRPr lang="en-US" sz="1900" dirty="0">
              <a:solidFill>
                <a:schemeClr val="tx1"/>
              </a:solidFill>
            </a:endParaRPr>
          </a:p>
        </p:txBody>
      </p:sp>
    </p:spTree>
    <p:extLst>
      <p:ext uri="{BB962C8B-B14F-4D97-AF65-F5344CB8AC3E}">
        <p14:creationId xmlns:p14="http://schemas.microsoft.com/office/powerpoint/2010/main" val="419875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57" y="450391"/>
            <a:ext cx="4978243" cy="1325563"/>
          </a:xfrm>
        </p:spPr>
        <p:txBody>
          <a:bodyPr>
            <a:normAutofit/>
          </a:bodyPr>
          <a:lstStyle/>
          <a:p>
            <a:r>
              <a:rPr lang="en-US" sz="4000" dirty="0">
                <a:latin typeface="Avenir Next" panose="020B0503020202020204" pitchFamily="34" charset="0"/>
                <a:cs typeface="Arial" panose="020B0604020202020204" pitchFamily="34" charset="0"/>
              </a:rPr>
              <a:t>General Tips - Font </a:t>
            </a:r>
          </a:p>
        </p:txBody>
      </p:sp>
      <p:sp>
        <p:nvSpPr>
          <p:cNvPr id="3" name="Content Placeholder 2"/>
          <p:cNvSpPr>
            <a:spLocks noGrp="1"/>
          </p:cNvSpPr>
          <p:nvPr>
            <p:ph idx="1"/>
          </p:nvPr>
        </p:nvSpPr>
        <p:spPr>
          <a:xfrm>
            <a:off x="736757" y="1463842"/>
            <a:ext cx="6148137" cy="4627291"/>
          </a:xfrm>
        </p:spPr>
        <p:txBody>
          <a:bodyPr>
            <a:normAutofit/>
          </a:bodyPr>
          <a:lstStyle/>
          <a:p>
            <a:pPr>
              <a:lnSpc>
                <a:spcPct val="150000"/>
              </a:lnSpc>
            </a:pPr>
            <a:r>
              <a:rPr lang="en-US" sz="2200" dirty="0">
                <a:solidFill>
                  <a:schemeClr val="tx1"/>
                </a:solidFill>
              </a:rPr>
              <a:t>Do </a:t>
            </a:r>
            <a:r>
              <a:rPr lang="en-US" sz="2200" dirty="0">
                <a:solidFill>
                  <a:schemeClr val="tx1"/>
                </a:solidFill>
                <a:latin typeface="Abadi MT Condensed Light"/>
                <a:cs typeface="Abadi MT Condensed Light"/>
              </a:rPr>
              <a:t>not </a:t>
            </a:r>
            <a:r>
              <a:rPr lang="en-US" sz="2200" dirty="0">
                <a:solidFill>
                  <a:schemeClr val="tx1"/>
                </a:solidFill>
                <a:latin typeface="Arial Hebrew"/>
                <a:cs typeface="Arial Hebrew"/>
              </a:rPr>
              <a:t>use </a:t>
            </a:r>
            <a:r>
              <a:rPr lang="en-US" sz="2200" dirty="0">
                <a:solidFill>
                  <a:schemeClr val="tx1"/>
                </a:solidFill>
                <a:latin typeface="Hoefler Text"/>
                <a:cs typeface="Hoefler Text"/>
              </a:rPr>
              <a:t>more</a:t>
            </a:r>
            <a:r>
              <a:rPr lang="en-US" sz="2200" dirty="0">
                <a:solidFill>
                  <a:schemeClr val="tx1"/>
                </a:solidFill>
              </a:rPr>
              <a:t> than </a:t>
            </a:r>
            <a:r>
              <a:rPr lang="en-US" sz="2200" b="1" dirty="0">
                <a:solidFill>
                  <a:schemeClr val="tx1"/>
                </a:solidFill>
                <a:latin typeface="Bernard MT Condensed"/>
                <a:cs typeface="Bernard MT Condensed"/>
              </a:rPr>
              <a:t>two </a:t>
            </a:r>
            <a:r>
              <a:rPr lang="en-US" sz="2200" dirty="0">
                <a:solidFill>
                  <a:schemeClr val="tx1"/>
                </a:solidFill>
                <a:latin typeface="Avenir Book"/>
                <a:cs typeface="Avenir Book"/>
              </a:rPr>
              <a:t>font </a:t>
            </a:r>
            <a:r>
              <a:rPr lang="en-US" sz="2200" dirty="0">
                <a:solidFill>
                  <a:schemeClr val="tx1"/>
                </a:solidFill>
                <a:latin typeface="American Typewriter"/>
                <a:cs typeface="American Typewriter"/>
              </a:rPr>
              <a:t>types</a:t>
            </a:r>
            <a:r>
              <a:rPr lang="en-US" sz="2200" dirty="0">
                <a:solidFill>
                  <a:schemeClr val="tx1"/>
                </a:solidFill>
              </a:rPr>
              <a:t> – distracting</a:t>
            </a:r>
          </a:p>
          <a:p>
            <a:pPr lvl="1">
              <a:lnSpc>
                <a:spcPct val="150000"/>
              </a:lnSpc>
            </a:pPr>
            <a:r>
              <a:rPr lang="en-US" sz="2100" dirty="0">
                <a:solidFill>
                  <a:schemeClr val="tx1"/>
                </a:solidFill>
                <a:latin typeface="Avenir Next" panose="020B0503020202020204" pitchFamily="34" charset="0"/>
                <a:cs typeface="Arial" panose="020B0604020202020204" pitchFamily="34" charset="0"/>
              </a:rPr>
              <a:t>Common: Arial and Verdana  </a:t>
            </a:r>
          </a:p>
          <a:p>
            <a:pPr>
              <a:lnSpc>
                <a:spcPct val="150000"/>
              </a:lnSpc>
            </a:pPr>
            <a:r>
              <a:rPr lang="en-US" dirty="0">
                <a:solidFill>
                  <a:schemeClr val="tx1"/>
                </a:solidFill>
                <a:latin typeface="Avenir Next" panose="020B0503020202020204" pitchFamily="34" charset="0"/>
                <a:cs typeface="Arial" panose="020B0604020202020204" pitchFamily="34" charset="0"/>
              </a:rPr>
              <a:t>DO NOT USE UPPERCASE </a:t>
            </a:r>
          </a:p>
          <a:p>
            <a:pPr>
              <a:lnSpc>
                <a:spcPct val="150000"/>
              </a:lnSpc>
            </a:pPr>
            <a:r>
              <a:rPr lang="en-US" dirty="0">
                <a:solidFill>
                  <a:schemeClr val="tx1"/>
                </a:solidFill>
                <a:latin typeface="Avenir Next" panose="020B0503020202020204" pitchFamily="34" charset="0"/>
                <a:cs typeface="Arial" panose="020B0604020202020204" pitchFamily="34" charset="0"/>
              </a:rPr>
              <a:t>Size: start at 24-36</a:t>
            </a:r>
          </a:p>
          <a:p>
            <a:pPr marL="114300" indent="0">
              <a:lnSpc>
                <a:spcPct val="130000"/>
              </a:lnSpc>
              <a:buNone/>
            </a:pPr>
            <a:r>
              <a:rPr lang="en-US" dirty="0"/>
              <a:t> </a:t>
            </a:r>
          </a:p>
        </p:txBody>
      </p:sp>
      <p:sp>
        <p:nvSpPr>
          <p:cNvPr id="7" name="TextBox 6"/>
          <p:cNvSpPr txBox="1"/>
          <p:nvPr/>
        </p:nvSpPr>
        <p:spPr>
          <a:xfrm>
            <a:off x="826173" y="4018750"/>
            <a:ext cx="3625334" cy="2388859"/>
          </a:xfrm>
          <a:prstGeom prst="rect">
            <a:avLst/>
          </a:prstGeom>
          <a:noFill/>
        </p:spPr>
        <p:txBody>
          <a:bodyPr wrap="square" rtlCol="0">
            <a:spAutoFit/>
          </a:bodyPr>
          <a:lstStyle/>
          <a:p>
            <a:pPr>
              <a:lnSpc>
                <a:spcPct val="130000"/>
              </a:lnSpc>
            </a:pPr>
            <a:r>
              <a:rPr lang="en-US" sz="2200" u="sng" dirty="0">
                <a:latin typeface="Avenir Next" panose="020B0503020202020204" pitchFamily="34" charset="0"/>
                <a:cs typeface="Arial" panose="020B0604020202020204" pitchFamily="34" charset="0"/>
              </a:rPr>
              <a:t>Font Guidelines: </a:t>
            </a:r>
          </a:p>
          <a:p>
            <a:pPr lvl="1">
              <a:lnSpc>
                <a:spcPct val="110000"/>
              </a:lnSpc>
            </a:pPr>
            <a:r>
              <a:rPr lang="en-US" sz="2200" dirty="0">
                <a:latin typeface="Avenir Next" panose="020B0503020202020204" pitchFamily="34" charset="0"/>
                <a:cs typeface="Arial" panose="020B0604020202020204" pitchFamily="34" charset="0"/>
              </a:rPr>
              <a:t>Title: 72 to 85pt</a:t>
            </a:r>
          </a:p>
          <a:p>
            <a:pPr lvl="1">
              <a:lnSpc>
                <a:spcPct val="110000"/>
              </a:lnSpc>
            </a:pPr>
            <a:r>
              <a:rPr lang="en-US" sz="2200" dirty="0">
                <a:latin typeface="Avenir Next" panose="020B0503020202020204" pitchFamily="34" charset="0"/>
                <a:cs typeface="Arial" panose="020B0604020202020204" pitchFamily="34" charset="0"/>
              </a:rPr>
              <a:t>Authors: 46-56pt</a:t>
            </a:r>
          </a:p>
          <a:p>
            <a:pPr lvl="1">
              <a:lnSpc>
                <a:spcPct val="110000"/>
              </a:lnSpc>
            </a:pPr>
            <a:r>
              <a:rPr lang="en-US" sz="2200" dirty="0">
                <a:latin typeface="Avenir Next" panose="020B0503020202020204" pitchFamily="34" charset="0"/>
                <a:cs typeface="Arial" panose="020B0604020202020204" pitchFamily="34" charset="0"/>
              </a:rPr>
              <a:t>Sub-headings: 36pt</a:t>
            </a:r>
          </a:p>
          <a:p>
            <a:pPr lvl="1">
              <a:lnSpc>
                <a:spcPct val="110000"/>
              </a:lnSpc>
            </a:pPr>
            <a:r>
              <a:rPr lang="en-US" sz="2200" dirty="0">
                <a:latin typeface="Avenir Next" panose="020B0503020202020204" pitchFamily="34" charset="0"/>
                <a:cs typeface="Arial" panose="020B0604020202020204" pitchFamily="34" charset="0"/>
              </a:rPr>
              <a:t>Body text: 24pt</a:t>
            </a:r>
          </a:p>
          <a:p>
            <a:pPr lvl="1">
              <a:lnSpc>
                <a:spcPct val="110000"/>
              </a:lnSpc>
            </a:pPr>
            <a:r>
              <a:rPr lang="en-US" sz="2200" dirty="0">
                <a:latin typeface="Avenir Next" panose="020B0503020202020204" pitchFamily="34" charset="0"/>
                <a:cs typeface="Arial" panose="020B0604020202020204" pitchFamily="34" charset="0"/>
              </a:rPr>
              <a:t>Captions: 18pt</a:t>
            </a:r>
          </a:p>
        </p:txBody>
      </p:sp>
      <p:sp>
        <p:nvSpPr>
          <p:cNvPr id="4" name="TextBox 3">
            <a:extLst>
              <a:ext uri="{FF2B5EF4-FFF2-40B4-BE49-F238E27FC236}">
                <a16:creationId xmlns:a16="http://schemas.microsoft.com/office/drawing/2014/main" id="{78DF56FD-D37E-B942-B949-940C1E3E4B04}"/>
              </a:ext>
            </a:extLst>
          </p:cNvPr>
          <p:cNvSpPr txBox="1"/>
          <p:nvPr/>
        </p:nvSpPr>
        <p:spPr>
          <a:xfrm>
            <a:off x="6884894" y="6441802"/>
            <a:ext cx="2138855" cy="615553"/>
          </a:xfrm>
          <a:prstGeom prst="rect">
            <a:avLst/>
          </a:prstGeom>
          <a:noFill/>
        </p:spPr>
        <p:txBody>
          <a:bodyPr wrap="none" rtlCol="0">
            <a:spAutoFit/>
          </a:bodyPr>
          <a:lstStyle/>
          <a:p>
            <a:r>
              <a:rPr lang="en-US" sz="1600" dirty="0">
                <a:latin typeface="Avenir Next" panose="020B0503020202020204" pitchFamily="34" charset="0"/>
                <a:hlinkClick r:id="rId3"/>
              </a:rPr>
              <a:t>www.makesigns.com</a:t>
            </a:r>
            <a:endParaRPr lang="en-US" sz="1600" dirty="0">
              <a:latin typeface="Avenir Next" panose="020B0503020202020204" pitchFamily="34" charset="0"/>
            </a:endParaRPr>
          </a:p>
          <a:p>
            <a:endParaRPr lang="en-US" dirty="0"/>
          </a:p>
        </p:txBody>
      </p:sp>
    </p:spTree>
    <p:extLst>
      <p:ext uri="{BB962C8B-B14F-4D97-AF65-F5344CB8AC3E}">
        <p14:creationId xmlns:p14="http://schemas.microsoft.com/office/powerpoint/2010/main" val="11824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230729" cy="1325563"/>
          </a:xfrm>
        </p:spPr>
        <p:txBody>
          <a:bodyPr>
            <a:normAutofit/>
          </a:bodyPr>
          <a:lstStyle/>
          <a:p>
            <a:r>
              <a:rPr lang="en-US" sz="4000" dirty="0">
                <a:latin typeface="Avenir Next" panose="020B0503020202020204" pitchFamily="34" charset="0"/>
                <a:cs typeface="Arial" panose="020B0604020202020204" pitchFamily="34" charset="0"/>
              </a:rPr>
              <a:t>General Tips - </a:t>
            </a:r>
            <a:r>
              <a:rPr lang="en-US" sz="4000" dirty="0" err="1">
                <a:latin typeface="Avenir Next" panose="020B0503020202020204" pitchFamily="34" charset="0"/>
                <a:cs typeface="Arial" panose="020B0604020202020204" pitchFamily="34" charset="0"/>
              </a:rPr>
              <a:t>Colour</a:t>
            </a:r>
            <a:endParaRPr lang="en-US" sz="4000" dirty="0">
              <a:latin typeface="Avenir Next" panose="020B0503020202020204" pitchFamily="34" charset="0"/>
              <a:cs typeface="Arial" panose="020B0604020202020204" pitchFamily="34" charset="0"/>
            </a:endParaRPr>
          </a:p>
        </p:txBody>
      </p:sp>
      <p:sp>
        <p:nvSpPr>
          <p:cNvPr id="3" name="Content Placeholder 2"/>
          <p:cNvSpPr>
            <a:spLocks noGrp="1"/>
          </p:cNvSpPr>
          <p:nvPr>
            <p:ph idx="1"/>
          </p:nvPr>
        </p:nvSpPr>
        <p:spPr>
          <a:xfrm>
            <a:off x="628650" y="1690689"/>
            <a:ext cx="7886700" cy="3046203"/>
          </a:xfrm>
        </p:spPr>
        <p:txBody>
          <a:bodyPr/>
          <a:lstStyle/>
          <a:p>
            <a:pPr>
              <a:lnSpc>
                <a:spcPct val="150000"/>
              </a:lnSpc>
            </a:pPr>
            <a:r>
              <a:rPr lang="en-US" sz="2200" dirty="0">
                <a:solidFill>
                  <a:schemeClr val="tx1"/>
                </a:solidFill>
                <a:latin typeface="Avenir Next" panose="020B0503020202020204" pitchFamily="34" charset="0"/>
                <a:cs typeface="Arial" panose="020B0604020202020204" pitchFamily="34" charset="0"/>
              </a:rPr>
              <a:t>Use </a:t>
            </a:r>
            <a:r>
              <a:rPr lang="en-US" sz="2200" dirty="0">
                <a:latin typeface="Avenir Next" panose="020B0503020202020204" pitchFamily="34" charset="0"/>
                <a:cs typeface="Arial" panose="020B0604020202020204" pitchFamily="34" charset="0"/>
              </a:rPr>
              <a:t>two</a:t>
            </a:r>
            <a:r>
              <a:rPr lang="en-US" sz="2200" dirty="0">
                <a:solidFill>
                  <a:schemeClr val="tx1"/>
                </a:solidFill>
                <a:latin typeface="Avenir Next" panose="020B0503020202020204" pitchFamily="34" charset="0"/>
                <a:cs typeface="Arial" panose="020B0604020202020204" pitchFamily="34" charset="0"/>
              </a:rPr>
              <a:t> to three </a:t>
            </a:r>
            <a:r>
              <a:rPr lang="en-US" sz="2200" dirty="0" err="1">
                <a:solidFill>
                  <a:schemeClr val="tx1"/>
                </a:solidFill>
                <a:latin typeface="Avenir Next" panose="020B0503020202020204" pitchFamily="34" charset="0"/>
                <a:cs typeface="Arial" panose="020B0604020202020204" pitchFamily="34" charset="0"/>
              </a:rPr>
              <a:t>colours</a:t>
            </a:r>
            <a:r>
              <a:rPr lang="en-US" sz="2200" dirty="0">
                <a:solidFill>
                  <a:schemeClr val="tx1"/>
                </a:solidFill>
                <a:latin typeface="Avenir Next" panose="020B0503020202020204" pitchFamily="34" charset="0"/>
                <a:cs typeface="Arial" panose="020B0604020202020204" pitchFamily="34" charset="0"/>
              </a:rPr>
              <a:t>, avoid </a:t>
            </a:r>
            <a:r>
              <a:rPr lang="en-US" sz="2200" dirty="0">
                <a:solidFill>
                  <a:srgbClr val="FF0000"/>
                </a:solidFill>
                <a:latin typeface="Avenir Next" panose="020B0503020202020204" pitchFamily="34" charset="0"/>
                <a:cs typeface="Arial" panose="020B0604020202020204" pitchFamily="34" charset="0"/>
              </a:rPr>
              <a:t>red</a:t>
            </a:r>
            <a:r>
              <a:rPr lang="en-US" sz="2200" dirty="0">
                <a:solidFill>
                  <a:schemeClr val="tx1"/>
                </a:solidFill>
                <a:latin typeface="Avenir Next" panose="020B0503020202020204" pitchFamily="34" charset="0"/>
                <a:cs typeface="Arial" panose="020B0604020202020204" pitchFamily="34" charset="0"/>
              </a:rPr>
              <a:t>/</a:t>
            </a:r>
            <a:r>
              <a:rPr lang="en-US" sz="2200" dirty="0">
                <a:solidFill>
                  <a:srgbClr val="00B050"/>
                </a:solidFill>
                <a:latin typeface="Avenir Next" panose="020B0503020202020204" pitchFamily="34" charset="0"/>
                <a:cs typeface="Arial" panose="020B0604020202020204" pitchFamily="34" charset="0"/>
              </a:rPr>
              <a:t>green</a:t>
            </a:r>
            <a:r>
              <a:rPr lang="en-US" sz="2200" dirty="0">
                <a:solidFill>
                  <a:schemeClr val="tx1"/>
                </a:solidFill>
                <a:latin typeface="Avenir Next" panose="020B0503020202020204" pitchFamily="34" charset="0"/>
                <a:cs typeface="Arial" panose="020B0604020202020204" pitchFamily="34" charset="0"/>
              </a:rPr>
              <a:t>, try for </a:t>
            </a:r>
            <a:r>
              <a:rPr lang="en-US" sz="2200" b="1" dirty="0">
                <a:solidFill>
                  <a:schemeClr val="tx1"/>
                </a:solidFill>
                <a:latin typeface="Avenir Next" panose="020B0503020202020204" pitchFamily="34" charset="0"/>
                <a:cs typeface="Arial" panose="020B0604020202020204" pitchFamily="34" charset="0"/>
              </a:rPr>
              <a:t>dark colours </a:t>
            </a:r>
            <a:r>
              <a:rPr lang="en-US" sz="2200" dirty="0">
                <a:solidFill>
                  <a:schemeClr val="tx1"/>
                </a:solidFill>
                <a:latin typeface="Avenir Next" panose="020B0503020202020204" pitchFamily="34" charset="0"/>
                <a:cs typeface="Arial" panose="020B0604020202020204" pitchFamily="34" charset="0"/>
              </a:rPr>
              <a:t>against white </a:t>
            </a:r>
          </a:p>
          <a:p>
            <a:pPr>
              <a:lnSpc>
                <a:spcPct val="150000"/>
              </a:lnSpc>
            </a:pPr>
            <a:r>
              <a:rPr lang="en-US" sz="2200" dirty="0">
                <a:solidFill>
                  <a:schemeClr val="tx1"/>
                </a:solidFill>
                <a:latin typeface="Avenir Next" panose="020B0503020202020204" pitchFamily="34" charset="0"/>
                <a:cs typeface="Arial" panose="020B0604020202020204" pitchFamily="34" charset="0"/>
              </a:rPr>
              <a:t>White space is good! </a:t>
            </a:r>
          </a:p>
          <a:p>
            <a:pPr>
              <a:lnSpc>
                <a:spcPct val="150000"/>
              </a:lnSpc>
            </a:pPr>
            <a:r>
              <a:rPr lang="en-US" sz="2200" dirty="0">
                <a:solidFill>
                  <a:schemeClr val="tx1"/>
                </a:solidFill>
                <a:latin typeface="Avenir Next" panose="020B0503020202020204" pitchFamily="34" charset="0"/>
                <a:cs typeface="Arial" panose="020B0604020202020204" pitchFamily="34" charset="0"/>
              </a:rPr>
              <a:t>Background and text – high contrast </a:t>
            </a:r>
          </a:p>
          <a:p>
            <a:pPr>
              <a:lnSpc>
                <a:spcPct val="150000"/>
              </a:lnSpc>
            </a:pPr>
            <a:r>
              <a:rPr lang="en-US" sz="2200" dirty="0">
                <a:solidFill>
                  <a:schemeClr val="tx1"/>
                </a:solidFill>
                <a:latin typeface="Avenir Next" panose="020B0503020202020204" pitchFamily="34" charset="0"/>
                <a:cs typeface="Arial" panose="020B0604020202020204" pitchFamily="34" charset="0"/>
              </a:rPr>
              <a:t>What looks good on screen may not on print </a:t>
            </a:r>
          </a:p>
          <a:p>
            <a:pPr lvl="1"/>
            <a:endParaRPr lang="en-US" dirty="0">
              <a:solidFill>
                <a:schemeClr val="tx1"/>
              </a:solidFill>
            </a:endParaRPr>
          </a:p>
          <a:p>
            <a:pPr marL="411480" lvl="1" indent="0">
              <a:buNone/>
            </a:pPr>
            <a:endParaRPr lang="en-US" dirty="0">
              <a:solidFill>
                <a:schemeClr val="tx1"/>
              </a:solidFill>
            </a:endParaRPr>
          </a:p>
          <a:p>
            <a:pPr marL="411480" lvl="1" indent="0">
              <a:buNone/>
            </a:pPr>
            <a:endParaRPr lang="en-US" dirty="0">
              <a:solidFill>
                <a:schemeClr val="tx1"/>
              </a:solidFill>
            </a:endParaRPr>
          </a:p>
          <a:p>
            <a:pPr lvl="1"/>
            <a:endParaRPr lang="en-US" dirty="0"/>
          </a:p>
        </p:txBody>
      </p:sp>
      <p:sp>
        <p:nvSpPr>
          <p:cNvPr id="5" name="TextBox 4">
            <a:extLst>
              <a:ext uri="{FF2B5EF4-FFF2-40B4-BE49-F238E27FC236}">
                <a16:creationId xmlns:a16="http://schemas.microsoft.com/office/drawing/2014/main" id="{7C11A7C4-D21C-7B4D-9B00-636BB9AC2D6F}"/>
              </a:ext>
            </a:extLst>
          </p:cNvPr>
          <p:cNvSpPr txBox="1"/>
          <p:nvPr/>
        </p:nvSpPr>
        <p:spPr>
          <a:xfrm>
            <a:off x="5698091" y="5723486"/>
            <a:ext cx="3131116" cy="830997"/>
          </a:xfrm>
          <a:prstGeom prst="rect">
            <a:avLst/>
          </a:prstGeom>
          <a:noFill/>
        </p:spPr>
        <p:txBody>
          <a:bodyPr wrap="square" rtlCol="0">
            <a:spAutoFit/>
          </a:bodyPr>
          <a:lstStyle/>
          <a:p>
            <a:r>
              <a:rPr lang="en-US" sz="1200" dirty="0">
                <a:latin typeface="Avenir Next" panose="020B0503020202020204" pitchFamily="34" charset="0"/>
                <a:hlinkClick r:id="rId3"/>
              </a:rPr>
              <a:t>www.makesigns.com</a:t>
            </a:r>
            <a:endParaRPr lang="en-US" sz="1200" dirty="0">
              <a:latin typeface="Avenir Next" panose="020B0503020202020204" pitchFamily="34" charset="0"/>
            </a:endParaRPr>
          </a:p>
          <a:p>
            <a:r>
              <a:rPr lang="en-US" sz="1200" dirty="0">
                <a:latin typeface="Avenir Next" panose="020B0503020202020204" pitchFamily="34" charset="0"/>
              </a:rPr>
              <a:t>https://</a:t>
            </a:r>
            <a:r>
              <a:rPr lang="en-US" sz="1200" dirty="0" err="1">
                <a:latin typeface="Avenir Next" panose="020B0503020202020204" pitchFamily="34" charset="0"/>
              </a:rPr>
              <a:t>www.animateyour.science</a:t>
            </a:r>
            <a:r>
              <a:rPr lang="en-US" sz="1200" dirty="0">
                <a:latin typeface="Avenir Next" panose="020B0503020202020204" pitchFamily="34" charset="0"/>
              </a:rPr>
              <a:t>/post/how-to-design-an-award-winning-conference-poster</a:t>
            </a:r>
          </a:p>
        </p:txBody>
      </p:sp>
      <p:pic>
        <p:nvPicPr>
          <p:cNvPr id="6" name="Picture 5" descr="Graphical user interface, application&#10;&#10;Description automatically generated">
            <a:extLst>
              <a:ext uri="{FF2B5EF4-FFF2-40B4-BE49-F238E27FC236}">
                <a16:creationId xmlns:a16="http://schemas.microsoft.com/office/drawing/2014/main" id="{0D4EB2AC-A2A7-0B4A-ACF7-B901EE91A490}"/>
              </a:ext>
            </a:extLst>
          </p:cNvPr>
          <p:cNvPicPr>
            <a:picLocks noChangeAspect="1"/>
          </p:cNvPicPr>
          <p:nvPr/>
        </p:nvPicPr>
        <p:blipFill rotWithShape="1">
          <a:blip r:embed="rId4"/>
          <a:srcRect t="18137"/>
          <a:stretch/>
        </p:blipFill>
        <p:spPr>
          <a:xfrm>
            <a:off x="120251" y="4588972"/>
            <a:ext cx="5577840" cy="2269028"/>
          </a:xfrm>
          <a:prstGeom prst="rect">
            <a:avLst/>
          </a:prstGeom>
        </p:spPr>
      </p:pic>
    </p:spTree>
    <p:extLst>
      <p:ext uri="{BB962C8B-B14F-4D97-AF65-F5344CB8AC3E}">
        <p14:creationId xmlns:p14="http://schemas.microsoft.com/office/powerpoint/2010/main" val="121272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3216118" cy="4382588"/>
          </a:xfrm>
        </p:spPr>
        <p:txBody>
          <a:bodyPr anchor="ctr">
            <a:normAutofit/>
          </a:bodyPr>
          <a:lstStyle/>
          <a:p>
            <a:r>
              <a:rPr lang="en-US" sz="4700" dirty="0">
                <a:latin typeface="Avenir Next" panose="020B0503020202020204" pitchFamily="34" charset="0"/>
                <a:cs typeface="Arial" panose="020B0604020202020204" pitchFamily="34" charset="0"/>
              </a:rPr>
              <a:t>Presenting</a:t>
            </a:r>
            <a:r>
              <a:rPr lang="en-US" sz="4700" dirty="0"/>
              <a:t> </a:t>
            </a:r>
          </a:p>
        </p:txBody>
      </p:sp>
      <p:grpSp>
        <p:nvGrpSpPr>
          <p:cNvPr id="19"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0" y="1210234"/>
            <a:ext cx="3945636" cy="4664789"/>
          </a:xfrm>
        </p:spPr>
        <p:txBody>
          <a:bodyPr anchor="ctr">
            <a:normAutofit/>
          </a:bodyPr>
          <a:lstStyle/>
          <a:p>
            <a:pPr>
              <a:spcBef>
                <a:spcPts val="1950"/>
              </a:spcBef>
            </a:pPr>
            <a:r>
              <a:rPr lang="en-US" sz="2000" dirty="0">
                <a:latin typeface="Avenir Next" panose="020B0503020202020204" pitchFamily="34" charset="0"/>
                <a:cs typeface="Arial" panose="020B0604020202020204" pitchFamily="34" charset="0"/>
              </a:rPr>
              <a:t>Have a 1-, 3- and 5-minute talk ready </a:t>
            </a:r>
          </a:p>
          <a:p>
            <a:pPr>
              <a:spcBef>
                <a:spcPts val="1950"/>
              </a:spcBef>
            </a:pPr>
            <a:r>
              <a:rPr lang="en-US" sz="2000" dirty="0">
                <a:latin typeface="Avenir Next" panose="020B0503020202020204" pitchFamily="34" charset="0"/>
                <a:cs typeface="Arial" panose="020B0604020202020204" pitchFamily="34" charset="0"/>
              </a:rPr>
              <a:t>Engage with people as they walk by (e.g., </a:t>
            </a:r>
            <a:r>
              <a:rPr lang="en-US" sz="2000" i="1" dirty="0">
                <a:latin typeface="Avenir Next" panose="020B0503020202020204" pitchFamily="34" charset="0"/>
                <a:cs typeface="Arial" panose="020B0604020202020204" pitchFamily="34" charset="0"/>
              </a:rPr>
              <a:t>Would you like me to run through my poster?</a:t>
            </a:r>
            <a:r>
              <a:rPr lang="en-US" sz="2000" dirty="0">
                <a:latin typeface="Avenir Next" panose="020B0503020202020204" pitchFamily="34" charset="0"/>
                <a:cs typeface="Arial" panose="020B0604020202020204" pitchFamily="34" charset="0"/>
              </a:rPr>
              <a:t>)</a:t>
            </a:r>
            <a:r>
              <a:rPr lang="en-US" sz="2000" i="1" dirty="0">
                <a:latin typeface="Avenir Next" panose="020B0503020202020204" pitchFamily="34" charset="0"/>
                <a:cs typeface="Arial" panose="020B0604020202020204" pitchFamily="34" charset="0"/>
              </a:rPr>
              <a:t> </a:t>
            </a:r>
          </a:p>
          <a:p>
            <a:pPr>
              <a:spcBef>
                <a:spcPts val="1950"/>
              </a:spcBef>
            </a:pPr>
            <a:r>
              <a:rPr lang="en-US" sz="2000" dirty="0">
                <a:latin typeface="Avenir Next" panose="020B0503020202020204" pitchFamily="34" charset="0"/>
                <a:cs typeface="Arial" panose="020B0604020202020204" pitchFamily="34" charset="0"/>
              </a:rPr>
              <a:t>Make it easy for a person who is not familiar with the project to understand it quickly</a:t>
            </a:r>
          </a:p>
          <a:p>
            <a:pPr>
              <a:spcBef>
                <a:spcPts val="1950"/>
              </a:spcBef>
            </a:pPr>
            <a:r>
              <a:rPr lang="en-US" sz="2000" dirty="0">
                <a:latin typeface="Avenir Next" panose="020B0503020202020204" pitchFamily="34" charset="0"/>
                <a:cs typeface="Arial" panose="020B0604020202020204" pitchFamily="34" charset="0"/>
              </a:rPr>
              <a:t>Be prepared to answer questions, have supplemental materials ready </a:t>
            </a:r>
          </a:p>
          <a:p>
            <a:pPr>
              <a:spcBef>
                <a:spcPts val="1950"/>
              </a:spcBef>
            </a:pPr>
            <a:r>
              <a:rPr lang="en-US" sz="2000" dirty="0">
                <a:latin typeface="Avenir Next" panose="020B0503020202020204" pitchFamily="34" charset="0"/>
                <a:cs typeface="Arial" panose="020B0604020202020204" pitchFamily="34" charset="0"/>
              </a:rPr>
              <a:t>Have handouts available </a:t>
            </a:r>
          </a:p>
        </p:txBody>
      </p:sp>
    </p:spTree>
    <p:extLst>
      <p:ext uri="{BB962C8B-B14F-4D97-AF65-F5344CB8AC3E}">
        <p14:creationId xmlns:p14="http://schemas.microsoft.com/office/powerpoint/2010/main" val="211841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7F61C-E5A6-1849-AF4F-61C20618EA97}"/>
              </a:ext>
            </a:extLst>
          </p:cNvPr>
          <p:cNvSpPr>
            <a:spLocks noGrp="1"/>
          </p:cNvSpPr>
          <p:nvPr>
            <p:ph type="title"/>
          </p:nvPr>
        </p:nvSpPr>
        <p:spPr>
          <a:xfrm>
            <a:off x="477478" y="919963"/>
            <a:ext cx="2799599" cy="4962524"/>
          </a:xfrm>
        </p:spPr>
        <p:txBody>
          <a:bodyPr vert="horz" lIns="91440" tIns="45720" rIns="91440" bIns="45720" rtlCol="0" anchor="ctr">
            <a:normAutofit/>
          </a:bodyPr>
          <a:lstStyle/>
          <a:p>
            <a:pPr algn="ctr" defTabSz="914400"/>
            <a:r>
              <a:rPr lang="en-US" sz="4000" b="1" kern="1200" dirty="0">
                <a:solidFill>
                  <a:srgbClr val="FFFFFF"/>
                </a:solidFill>
                <a:latin typeface="Avenir Next" panose="020B0503020202020204" pitchFamily="34" charset="0"/>
              </a:rPr>
              <a:t>Poster tips from a graduate student:</a:t>
            </a:r>
          </a:p>
        </p:txBody>
      </p:sp>
      <p:pic>
        <p:nvPicPr>
          <p:cNvPr id="7" name="Picture 6" descr="Text&#10;&#10;Description automatically generated">
            <a:extLst>
              <a:ext uri="{FF2B5EF4-FFF2-40B4-BE49-F238E27FC236}">
                <a16:creationId xmlns:a16="http://schemas.microsoft.com/office/drawing/2014/main" id="{902EE010-751F-5549-B87E-38B71E05B06F}"/>
              </a:ext>
            </a:extLst>
          </p:cNvPr>
          <p:cNvPicPr>
            <a:picLocks noChangeAspect="1"/>
          </p:cNvPicPr>
          <p:nvPr/>
        </p:nvPicPr>
        <p:blipFill>
          <a:blip r:embed="rId3"/>
          <a:stretch>
            <a:fillRect/>
          </a:stretch>
        </p:blipFill>
        <p:spPr>
          <a:xfrm>
            <a:off x="3569761" y="311449"/>
            <a:ext cx="5321576" cy="5800082"/>
          </a:xfrm>
          <a:prstGeom prst="rect">
            <a:avLst/>
          </a:prstGeom>
        </p:spPr>
      </p:pic>
    </p:spTree>
    <p:extLst>
      <p:ext uri="{BB962C8B-B14F-4D97-AF65-F5344CB8AC3E}">
        <p14:creationId xmlns:p14="http://schemas.microsoft.com/office/powerpoint/2010/main" val="255867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7F61C-E5A6-1849-AF4F-61C20618EA97}"/>
              </a:ext>
            </a:extLst>
          </p:cNvPr>
          <p:cNvSpPr>
            <a:spLocks noGrp="1"/>
          </p:cNvSpPr>
          <p:nvPr>
            <p:ph type="title"/>
          </p:nvPr>
        </p:nvSpPr>
        <p:spPr>
          <a:xfrm>
            <a:off x="404937" y="947738"/>
            <a:ext cx="2944681" cy="4962524"/>
          </a:xfrm>
        </p:spPr>
        <p:txBody>
          <a:bodyPr vert="horz" lIns="91440" tIns="45720" rIns="91440" bIns="45720" rtlCol="0" anchor="ctr">
            <a:normAutofit/>
          </a:bodyPr>
          <a:lstStyle/>
          <a:p>
            <a:pPr algn="ctr" defTabSz="914400"/>
            <a:r>
              <a:rPr lang="en-US" sz="4000" b="1" kern="1200" dirty="0">
                <a:solidFill>
                  <a:srgbClr val="FFFFFF"/>
                </a:solidFill>
                <a:latin typeface="Avenir Next" panose="020B0503020202020204" pitchFamily="34" charset="0"/>
              </a:rPr>
              <a:t>Poster tips from a graduate student </a:t>
            </a:r>
            <a:r>
              <a:rPr lang="en-US" sz="4000" b="1" kern="1200" dirty="0" err="1">
                <a:solidFill>
                  <a:srgbClr val="FFFFFF"/>
                </a:solidFill>
                <a:latin typeface="Avenir Next" panose="020B0503020202020204" pitchFamily="34" charset="0"/>
              </a:rPr>
              <a:t>cntd</a:t>
            </a:r>
            <a:r>
              <a:rPr lang="en-US" sz="4000" b="1" kern="1200" dirty="0">
                <a:solidFill>
                  <a:srgbClr val="FFFFFF"/>
                </a:solidFill>
                <a:latin typeface="Avenir Next" panose="020B0503020202020204" pitchFamily="34" charset="0"/>
              </a:rPr>
              <a:t>:</a:t>
            </a:r>
          </a:p>
        </p:txBody>
      </p:sp>
      <p:pic>
        <p:nvPicPr>
          <p:cNvPr id="4" name="Picture 3" descr="Text, letter&#10;&#10;Description automatically generated">
            <a:extLst>
              <a:ext uri="{FF2B5EF4-FFF2-40B4-BE49-F238E27FC236}">
                <a16:creationId xmlns:a16="http://schemas.microsoft.com/office/drawing/2014/main" id="{CBD61A30-3FCE-F04A-8E7C-24659233CDB7}"/>
              </a:ext>
            </a:extLst>
          </p:cNvPr>
          <p:cNvPicPr>
            <a:picLocks noChangeAspect="1"/>
          </p:cNvPicPr>
          <p:nvPr/>
        </p:nvPicPr>
        <p:blipFill>
          <a:blip r:embed="rId3"/>
          <a:stretch>
            <a:fillRect/>
          </a:stretch>
        </p:blipFill>
        <p:spPr>
          <a:xfrm>
            <a:off x="3578088" y="947738"/>
            <a:ext cx="5489833" cy="2700211"/>
          </a:xfrm>
          <a:prstGeom prst="rect">
            <a:avLst/>
          </a:prstGeom>
        </p:spPr>
      </p:pic>
    </p:spTree>
    <p:extLst>
      <p:ext uri="{BB962C8B-B14F-4D97-AF65-F5344CB8AC3E}">
        <p14:creationId xmlns:p14="http://schemas.microsoft.com/office/powerpoint/2010/main" val="11836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3F65-8561-0441-9D9D-34B8D6B47B64}"/>
              </a:ext>
            </a:extLst>
          </p:cNvPr>
          <p:cNvSpPr>
            <a:spLocks noGrp="1"/>
          </p:cNvSpPr>
          <p:nvPr>
            <p:ph type="title"/>
          </p:nvPr>
        </p:nvSpPr>
        <p:spPr>
          <a:xfrm>
            <a:off x="1305639" y="552580"/>
            <a:ext cx="4504611" cy="1325563"/>
          </a:xfrm>
        </p:spPr>
        <p:txBody>
          <a:bodyPr>
            <a:normAutofit/>
          </a:bodyPr>
          <a:lstStyle/>
          <a:p>
            <a:r>
              <a:rPr lang="en-US" sz="4000" b="1" dirty="0">
                <a:latin typeface="Avenir Next" panose="020B0503020202020204" pitchFamily="34" charset="0"/>
              </a:rPr>
              <a:t>Housekeeping Reminders</a:t>
            </a:r>
          </a:p>
        </p:txBody>
      </p:sp>
      <p:sp>
        <p:nvSpPr>
          <p:cNvPr id="4" name="Content Placeholder 2">
            <a:extLst>
              <a:ext uri="{FF2B5EF4-FFF2-40B4-BE49-F238E27FC236}">
                <a16:creationId xmlns:a16="http://schemas.microsoft.com/office/drawing/2014/main" id="{6717301B-1693-C546-9044-F67F6E3FB904}"/>
              </a:ext>
            </a:extLst>
          </p:cNvPr>
          <p:cNvSpPr>
            <a:spLocks noGrp="1"/>
          </p:cNvSpPr>
          <p:nvPr>
            <p:ph idx="1"/>
          </p:nvPr>
        </p:nvSpPr>
        <p:spPr>
          <a:xfrm>
            <a:off x="3338623" y="1825625"/>
            <a:ext cx="5176726" cy="4351338"/>
          </a:xfrm>
        </p:spPr>
        <p:txBody>
          <a:bodyPr vert="horz" lIns="91440" tIns="45720" rIns="91440" bIns="45720" rtlCol="0" anchor="t">
            <a:normAutofit/>
          </a:bodyPr>
          <a:lstStyle/>
          <a:p>
            <a:pPr marL="0" indent="0">
              <a:buNone/>
            </a:pPr>
            <a:endParaRPr lang="en-US" dirty="0">
              <a:latin typeface="Avenir Next" panose="020B0503020202020204" pitchFamily="34" charset="0"/>
              <a:cs typeface="Calibri" panose="020F0502020204030204"/>
            </a:endParaRPr>
          </a:p>
          <a:p>
            <a:pPr marL="0" indent="0">
              <a:buNone/>
            </a:pPr>
            <a:r>
              <a:rPr lang="en-US" dirty="0">
                <a:latin typeface="Avenir Next" panose="020B0503020202020204" pitchFamily="34" charset="0"/>
                <a:cs typeface="Calibri" panose="020F0502020204030204"/>
              </a:rPr>
              <a:t>Please turn your microphones off if you are not speaking</a:t>
            </a:r>
          </a:p>
          <a:p>
            <a:pPr marL="0" indent="0">
              <a:buNone/>
            </a:pPr>
            <a:endParaRPr lang="en-US" dirty="0">
              <a:latin typeface="Avenir Next" panose="020B0503020202020204" pitchFamily="34" charset="0"/>
              <a:cs typeface="Calibri" panose="020F0502020204030204"/>
            </a:endParaRPr>
          </a:p>
          <a:p>
            <a:pPr marL="0" indent="0">
              <a:buNone/>
            </a:pPr>
            <a:endParaRPr lang="en-US" dirty="0">
              <a:latin typeface="Avenir Next" panose="020B0503020202020204" pitchFamily="34" charset="0"/>
              <a:cs typeface="Calibri" panose="020F0502020204030204"/>
            </a:endParaRPr>
          </a:p>
          <a:p>
            <a:pPr marL="0" indent="0">
              <a:buNone/>
            </a:pPr>
            <a:r>
              <a:rPr lang="en-US" dirty="0">
                <a:latin typeface="Avenir Next" panose="020B0503020202020204" pitchFamily="34" charset="0"/>
                <a:cs typeface="Calibri" panose="020F0502020204030204"/>
              </a:rPr>
              <a:t>Feel free to keep your camera on </a:t>
            </a:r>
          </a:p>
          <a:p>
            <a:pPr marL="0" indent="0">
              <a:buNone/>
            </a:pPr>
            <a:endParaRPr lang="en-US" dirty="0">
              <a:latin typeface="Avenir Next" panose="020B0503020202020204" pitchFamily="34" charset="0"/>
              <a:cs typeface="Calibri" panose="020F0502020204030204"/>
            </a:endParaRPr>
          </a:p>
          <a:p>
            <a:pPr marL="0" indent="0">
              <a:buNone/>
            </a:pPr>
            <a:endParaRPr lang="en-US" dirty="0">
              <a:latin typeface="Avenir Next" panose="020B0503020202020204" pitchFamily="34" charset="0"/>
              <a:cs typeface="Calibri" panose="020F0502020204030204"/>
            </a:endParaRPr>
          </a:p>
          <a:p>
            <a:pPr marL="0" indent="0">
              <a:buNone/>
            </a:pPr>
            <a:r>
              <a:rPr lang="en-US" dirty="0">
                <a:latin typeface="Avenir Next" panose="020B0503020202020204" pitchFamily="34" charset="0"/>
                <a:cs typeface="Calibri" panose="020F0502020204030204"/>
              </a:rPr>
              <a:t>Type your questions into the chat </a:t>
            </a:r>
          </a:p>
          <a:p>
            <a:pPr marL="0" indent="0">
              <a:buNone/>
            </a:pPr>
            <a:endParaRPr lang="en-US" dirty="0">
              <a:latin typeface="Avenir Next"/>
              <a:cs typeface="Calibri"/>
            </a:endParaRPr>
          </a:p>
          <a:p>
            <a:pPr marL="0" indent="0">
              <a:buNone/>
            </a:pPr>
            <a:endParaRPr lang="en-US" dirty="0">
              <a:latin typeface="Avenir Next"/>
              <a:cs typeface="Calibri"/>
            </a:endParaRPr>
          </a:p>
          <a:p>
            <a:pPr marL="0" indent="0">
              <a:buNone/>
            </a:pPr>
            <a:endParaRPr lang="en-US" dirty="0">
              <a:latin typeface="Avenir Next"/>
              <a:cs typeface="Calibri"/>
            </a:endParaRPr>
          </a:p>
        </p:txBody>
      </p:sp>
      <p:pic>
        <p:nvPicPr>
          <p:cNvPr id="5" name="Graphic 12" descr="Question mark outline">
            <a:extLst>
              <a:ext uri="{FF2B5EF4-FFF2-40B4-BE49-F238E27FC236}">
                <a16:creationId xmlns:a16="http://schemas.microsoft.com/office/drawing/2014/main" id="{8054D0E5-77FF-CB45-B68B-72753F03B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8260" y="4718481"/>
            <a:ext cx="838614" cy="838614"/>
          </a:xfrm>
          <a:prstGeom prst="rect">
            <a:avLst/>
          </a:prstGeom>
        </p:spPr>
      </p:pic>
      <p:pic>
        <p:nvPicPr>
          <p:cNvPr id="8" name="Graphic 10" descr="Checkmark with solid fill">
            <a:extLst>
              <a:ext uri="{FF2B5EF4-FFF2-40B4-BE49-F238E27FC236}">
                <a16:creationId xmlns:a16="http://schemas.microsoft.com/office/drawing/2014/main" id="{9DB9A0AD-0F3E-5F41-9C48-CF2463DC2D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0988" y="3506722"/>
            <a:ext cx="666913" cy="666913"/>
          </a:xfrm>
          <a:prstGeom prst="rect">
            <a:avLst/>
          </a:prstGeom>
        </p:spPr>
      </p:pic>
      <p:pic>
        <p:nvPicPr>
          <p:cNvPr id="9" name="Graphic 5" descr="Web cam outline">
            <a:extLst>
              <a:ext uri="{FF2B5EF4-FFF2-40B4-BE49-F238E27FC236}">
                <a16:creationId xmlns:a16="http://schemas.microsoft.com/office/drawing/2014/main" id="{A1D9382A-9D71-F14E-9067-7FF8FE662F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33879" y="3381301"/>
            <a:ext cx="914400" cy="914400"/>
          </a:xfrm>
          <a:prstGeom prst="rect">
            <a:avLst/>
          </a:prstGeom>
        </p:spPr>
      </p:pic>
      <p:pic>
        <p:nvPicPr>
          <p:cNvPr id="10" name="Graphic 9" descr="Close with solid fill">
            <a:extLst>
              <a:ext uri="{FF2B5EF4-FFF2-40B4-BE49-F238E27FC236}">
                <a16:creationId xmlns:a16="http://schemas.microsoft.com/office/drawing/2014/main" id="{24927E06-4BEB-6844-8870-C8D295E5C8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44644" y="2209553"/>
            <a:ext cx="627836" cy="634349"/>
          </a:xfrm>
          <a:prstGeom prst="rect">
            <a:avLst/>
          </a:prstGeom>
        </p:spPr>
      </p:pic>
      <p:pic>
        <p:nvPicPr>
          <p:cNvPr id="11" name="Graphic 4" descr="Radio microphone outline">
            <a:extLst>
              <a:ext uri="{FF2B5EF4-FFF2-40B4-BE49-F238E27FC236}">
                <a16:creationId xmlns:a16="http://schemas.microsoft.com/office/drawing/2014/main" id="{1D0D0427-5EA8-7440-9829-B2F5B35242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33879" y="2044121"/>
            <a:ext cx="914400" cy="914400"/>
          </a:xfrm>
          <a:prstGeom prst="rect">
            <a:avLst/>
          </a:prstGeom>
        </p:spPr>
      </p:pic>
    </p:spTree>
    <p:extLst>
      <p:ext uri="{BB962C8B-B14F-4D97-AF65-F5344CB8AC3E}">
        <p14:creationId xmlns:p14="http://schemas.microsoft.com/office/powerpoint/2010/main" val="255988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7F61C-E5A6-1849-AF4F-61C20618EA97}"/>
              </a:ext>
            </a:extLst>
          </p:cNvPr>
          <p:cNvSpPr>
            <a:spLocks noGrp="1"/>
          </p:cNvSpPr>
          <p:nvPr>
            <p:ph type="title"/>
          </p:nvPr>
        </p:nvSpPr>
        <p:spPr>
          <a:xfrm>
            <a:off x="306530" y="1198418"/>
            <a:ext cx="2400300" cy="4461163"/>
          </a:xfrm>
        </p:spPr>
        <p:txBody>
          <a:bodyPr>
            <a:normAutofit/>
          </a:bodyPr>
          <a:lstStyle/>
          <a:p>
            <a:r>
              <a:rPr lang="en-US" b="1" dirty="0">
                <a:solidFill>
                  <a:srgbClr val="FFFFFF"/>
                </a:solidFill>
                <a:latin typeface="Avenir Next" panose="020B0503020202020204" pitchFamily="34" charset="0"/>
              </a:rPr>
              <a:t>Incredible Resources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7DF6FCFB-6DCA-C747-9B41-ADDD179B2D0F}"/>
              </a:ext>
            </a:extLst>
          </p:cNvPr>
          <p:cNvSpPr txBox="1">
            <a:spLocks noGrp="1"/>
          </p:cNvSpPr>
          <p:nvPr>
            <p:ph idx="1"/>
          </p:nvPr>
        </p:nvSpPr>
        <p:spPr>
          <a:xfrm>
            <a:off x="3295790" y="697804"/>
            <a:ext cx="5179868" cy="61303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indent="0">
              <a:spcAft>
                <a:spcPts val="600"/>
              </a:spcAft>
              <a:buNone/>
            </a:pPr>
            <a:r>
              <a:rPr lang="en-US" sz="1900" b="1" i="1" dirty="0">
                <a:latin typeface="Avenir Next"/>
              </a:rPr>
              <a:t>Tips on how to present a scientific poster, and the importance of attending conferences:</a:t>
            </a:r>
          </a:p>
          <a:p>
            <a:pPr marL="0" indent="0">
              <a:spcAft>
                <a:spcPts val="600"/>
              </a:spcAft>
              <a:buNone/>
            </a:pPr>
            <a:r>
              <a:rPr lang="en-US" sz="1900" dirty="0">
                <a:latin typeface="Avenir Next"/>
                <a:hlinkClick r:id="rId3"/>
              </a:rPr>
              <a:t>https://www.youtube.com/watch?v=0ozwCEeaVWE</a:t>
            </a:r>
            <a:endParaRPr lang="en-US" sz="1900" b="1" dirty="0">
              <a:latin typeface="Avenir Next"/>
            </a:endParaRPr>
          </a:p>
          <a:p>
            <a:pPr marL="0" indent="0">
              <a:spcAft>
                <a:spcPts val="600"/>
              </a:spcAft>
              <a:buNone/>
            </a:pPr>
            <a:r>
              <a:rPr lang="en-US" sz="1900" b="1" i="1" dirty="0">
                <a:latin typeface="Avenir Next"/>
              </a:rPr>
              <a:t>A step-to-step tutorial to make a scientific poster in PowerPoint:</a:t>
            </a:r>
          </a:p>
          <a:p>
            <a:pPr marL="0" indent="0">
              <a:spcAft>
                <a:spcPts val="600"/>
              </a:spcAft>
              <a:buNone/>
            </a:pPr>
            <a:r>
              <a:rPr lang="en-US" sz="1900" dirty="0">
                <a:latin typeface="Avenir Next"/>
                <a:hlinkClick r:id="rId4"/>
              </a:rPr>
              <a:t>https://www.youtube.com/watch?v=_WnhoIbfcoM</a:t>
            </a:r>
            <a:endParaRPr lang="en-US" sz="1900" b="1" dirty="0">
              <a:latin typeface="Avenir Next"/>
            </a:endParaRPr>
          </a:p>
          <a:p>
            <a:pPr marL="0" indent="0">
              <a:spcAft>
                <a:spcPts val="600"/>
              </a:spcAft>
              <a:buNone/>
            </a:pPr>
            <a:r>
              <a:rPr lang="en-US" sz="1900" b="1" i="1" dirty="0">
                <a:latin typeface="Avenir Next"/>
              </a:rPr>
              <a:t>Poster layout guide from the University of Guelph Library:</a:t>
            </a:r>
          </a:p>
          <a:p>
            <a:pPr marL="0" indent="0">
              <a:spcAft>
                <a:spcPts val="600"/>
              </a:spcAft>
              <a:buNone/>
            </a:pPr>
            <a:r>
              <a:rPr lang="en-US" sz="1900" dirty="0">
                <a:latin typeface="Avenir Next"/>
                <a:hlinkClick r:id="rId5"/>
              </a:rPr>
              <a:t>https://drive.google.com/file/d/1OoCHc0AtAhGBwI3hbcDreO7fUDZWODgm/view</a:t>
            </a:r>
            <a:endParaRPr lang="en-US" sz="1900" b="1" dirty="0">
              <a:latin typeface="Avenir Next"/>
            </a:endParaRPr>
          </a:p>
          <a:p>
            <a:pPr marL="0" indent="0">
              <a:spcAft>
                <a:spcPts val="600"/>
              </a:spcAft>
              <a:buNone/>
            </a:pPr>
            <a:r>
              <a:rPr lang="en-US" sz="1900" b="1" i="1" dirty="0">
                <a:latin typeface="Avenir Next"/>
              </a:rPr>
              <a:t>How to create a QR code:</a:t>
            </a:r>
          </a:p>
          <a:p>
            <a:pPr marL="0" indent="0">
              <a:spcAft>
                <a:spcPts val="600"/>
              </a:spcAft>
              <a:buNone/>
            </a:pPr>
            <a:r>
              <a:rPr lang="en-US" sz="1900" dirty="0">
                <a:latin typeface="Avenir Next"/>
                <a:hlinkClick r:id="rId6"/>
              </a:rPr>
              <a:t>https://blog.hubspot.com/blog/tabid/6307/bid/29449/how-to-create-a-qr-code-in-4-quick-steps.aspx</a:t>
            </a:r>
            <a:endParaRPr lang="en-US" sz="1900" dirty="0">
              <a:latin typeface="Avenir Next"/>
            </a:endParaRPr>
          </a:p>
          <a:p>
            <a:pPr indent="-228600">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401916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D22E8-DF2C-2447-BDC1-F8C8953EA625}"/>
              </a:ext>
            </a:extLst>
          </p:cNvPr>
          <p:cNvSpPr>
            <a:spLocks noGrp="1"/>
          </p:cNvSpPr>
          <p:nvPr>
            <p:ph type="title"/>
          </p:nvPr>
        </p:nvSpPr>
        <p:spPr>
          <a:xfrm>
            <a:off x="878305" y="1396686"/>
            <a:ext cx="2430380" cy="4064628"/>
          </a:xfrm>
        </p:spPr>
        <p:txBody>
          <a:bodyPr>
            <a:normAutofit/>
          </a:bodyPr>
          <a:lstStyle/>
          <a:p>
            <a:r>
              <a:rPr lang="en-US" sz="4000" dirty="0">
                <a:solidFill>
                  <a:srgbClr val="FFFFFF"/>
                </a:solidFill>
                <a:latin typeface="Avenir Next" panose="020B0503020202020204" pitchFamily="34" charset="0"/>
              </a:rPr>
              <a:t>Activity:</a:t>
            </a:r>
            <a:br>
              <a:rPr lang="en-US" sz="4000" b="1" dirty="0">
                <a:solidFill>
                  <a:srgbClr val="FFFFFF"/>
                </a:solidFill>
                <a:latin typeface="Avenir Next" panose="020B0503020202020204" pitchFamily="34" charset="0"/>
              </a:rPr>
            </a:br>
            <a:r>
              <a:rPr lang="en-US" sz="4000" b="1" dirty="0">
                <a:solidFill>
                  <a:srgbClr val="FFFFFF"/>
                </a:solidFill>
                <a:latin typeface="Avenir Next" panose="020B0503020202020204" pitchFamily="34" charset="0"/>
              </a:rPr>
              <a:t>Evaluate the Poster</a:t>
            </a: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4A7B47-318C-E748-8664-71163AC70EE7}"/>
              </a:ext>
            </a:extLst>
          </p:cNvPr>
          <p:cNvSpPr>
            <a:spLocks noGrp="1"/>
          </p:cNvSpPr>
          <p:nvPr>
            <p:ph idx="1"/>
          </p:nvPr>
        </p:nvSpPr>
        <p:spPr>
          <a:xfrm>
            <a:off x="3958570" y="1803688"/>
            <a:ext cx="4152298" cy="3935281"/>
          </a:xfrm>
        </p:spPr>
        <p:txBody>
          <a:bodyPr>
            <a:normAutofit/>
          </a:bodyPr>
          <a:lstStyle/>
          <a:p>
            <a:pPr marL="0" indent="0" fontAlgn="base">
              <a:buNone/>
            </a:pPr>
            <a:endParaRPr lang="en-US" dirty="0">
              <a:latin typeface="Avenir Next" panose="020B0503020202020204" pitchFamily="34" charset="0"/>
            </a:endParaRPr>
          </a:p>
          <a:p>
            <a:pPr marL="0" indent="0" algn="ctr" fontAlgn="base">
              <a:buNone/>
            </a:pPr>
            <a:r>
              <a:rPr lang="en-US" dirty="0">
                <a:latin typeface="Avenir Next" panose="020B0503020202020204" pitchFamily="34" charset="0"/>
              </a:rPr>
              <a:t>Go to </a:t>
            </a:r>
            <a:r>
              <a:rPr lang="en-US" b="1" dirty="0" err="1">
                <a:latin typeface="Avenir Next" panose="020B0503020202020204" pitchFamily="34" charset="0"/>
              </a:rPr>
              <a:t>www.kahoot.it</a:t>
            </a:r>
            <a:r>
              <a:rPr lang="en-US" dirty="0">
                <a:latin typeface="Avenir Next" panose="020B0503020202020204" pitchFamily="34" charset="0"/>
              </a:rPr>
              <a:t> or download the </a:t>
            </a:r>
            <a:r>
              <a:rPr lang="en-US" b="1" dirty="0">
                <a:latin typeface="Avenir Next" panose="020B0503020202020204" pitchFamily="34" charset="0"/>
              </a:rPr>
              <a:t>Kahoot! app</a:t>
            </a:r>
            <a:r>
              <a:rPr lang="en-US" dirty="0">
                <a:latin typeface="Avenir Next" panose="020B0503020202020204" pitchFamily="34" charset="0"/>
              </a:rPr>
              <a:t> and enter the game pin on the screen​</a:t>
            </a:r>
          </a:p>
          <a:p>
            <a:pPr marL="0" indent="0" fontAlgn="base">
              <a:buNone/>
            </a:pPr>
            <a:endParaRPr lang="en-US" dirty="0">
              <a:latin typeface="Avenir Next" panose="020B0503020202020204" pitchFamily="34" charset="0"/>
            </a:endParaRPr>
          </a:p>
          <a:p>
            <a:pPr marL="0" indent="0" algn="ctr" fontAlgn="base">
              <a:buNone/>
            </a:pPr>
            <a:r>
              <a:rPr lang="en-US" dirty="0">
                <a:latin typeface="Avenir Next" panose="020B0503020202020204" pitchFamily="34" charset="0"/>
              </a:rPr>
              <a:t>1st, 2nd, and 3rd place winners will win an e-gift card prize!</a:t>
            </a:r>
          </a:p>
          <a:p>
            <a:pPr marL="0" indent="0">
              <a:buNone/>
            </a:pPr>
            <a:endParaRPr lang="en-US" dirty="0"/>
          </a:p>
        </p:txBody>
      </p:sp>
    </p:spTree>
    <p:extLst>
      <p:ext uri="{BB962C8B-B14F-4D97-AF65-F5344CB8AC3E}">
        <p14:creationId xmlns:p14="http://schemas.microsoft.com/office/powerpoint/2010/main" val="225653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968282"/>
            <a:ext cx="9141618"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B0B2F-9D4A-9B46-A4A2-4C9A2C2DB059}"/>
              </a:ext>
            </a:extLst>
          </p:cNvPr>
          <p:cNvSpPr>
            <a:spLocks noGrp="1"/>
          </p:cNvSpPr>
          <p:nvPr>
            <p:ph type="title"/>
          </p:nvPr>
        </p:nvSpPr>
        <p:spPr>
          <a:xfrm>
            <a:off x="596503" y="1566473"/>
            <a:ext cx="7950994" cy="2166723"/>
          </a:xfrm>
        </p:spPr>
        <p:txBody>
          <a:bodyPr vert="horz" lIns="91440" tIns="45720" rIns="91440" bIns="45720" rtlCol="0" anchor="b">
            <a:normAutofit/>
          </a:bodyPr>
          <a:lstStyle/>
          <a:p>
            <a:pPr algn="ctr" defTabSz="914400"/>
            <a:r>
              <a:rPr lang="en-US" sz="5700" kern="1200" dirty="0">
                <a:solidFill>
                  <a:schemeClr val="tx1"/>
                </a:solidFill>
                <a:latin typeface="Avenir Next" panose="020B0503020202020204" pitchFamily="34" charset="0"/>
              </a:rPr>
              <a:t>Thank you for attending!</a:t>
            </a:r>
          </a:p>
        </p:txBody>
      </p:sp>
      <p:sp>
        <p:nvSpPr>
          <p:cNvPr id="3" name="Content Placeholder 2">
            <a:extLst>
              <a:ext uri="{FF2B5EF4-FFF2-40B4-BE49-F238E27FC236}">
                <a16:creationId xmlns:a16="http://schemas.microsoft.com/office/drawing/2014/main" id="{2D201A1E-7A5A-E943-A7A8-5A21E3E2EF36}"/>
              </a:ext>
            </a:extLst>
          </p:cNvPr>
          <p:cNvSpPr>
            <a:spLocks noGrp="1"/>
          </p:cNvSpPr>
          <p:nvPr>
            <p:ph idx="1"/>
          </p:nvPr>
        </p:nvSpPr>
        <p:spPr>
          <a:xfrm>
            <a:off x="596503" y="4092320"/>
            <a:ext cx="7950994" cy="1144884"/>
          </a:xfrm>
        </p:spPr>
        <p:txBody>
          <a:bodyPr vert="horz" lIns="91440" tIns="45720" rIns="91440" bIns="45720" rtlCol="0">
            <a:normAutofit/>
          </a:bodyPr>
          <a:lstStyle/>
          <a:p>
            <a:pPr marL="0" indent="0" algn="ctr" defTabSz="914400">
              <a:spcBef>
                <a:spcPts val="1000"/>
              </a:spcBef>
              <a:buNone/>
            </a:pPr>
            <a:r>
              <a:rPr lang="en-US" sz="2400" kern="1200" dirty="0">
                <a:solidFill>
                  <a:schemeClr val="tx1"/>
                </a:solidFill>
                <a:latin typeface="Avenir Next" panose="020B0503020202020204" pitchFamily="34" charset="0"/>
              </a:rPr>
              <a:t>For a copy of this PowerPoint, contact </a:t>
            </a:r>
            <a:r>
              <a:rPr lang="en-US" sz="2400" b="1" kern="1200" dirty="0" err="1">
                <a:solidFill>
                  <a:schemeClr val="tx1"/>
                </a:solidFill>
                <a:latin typeface="Avenir Next" panose="020B0503020202020204" pitchFamily="34" charset="0"/>
              </a:rPr>
              <a:t>klupofle@uoguelph.ca</a:t>
            </a:r>
            <a:endParaRPr lang="en-US" sz="2400" b="1" kern="1200" dirty="0">
              <a:solidFill>
                <a:schemeClr val="tx1"/>
              </a:solidFill>
              <a:latin typeface="Avenir Next" panose="020B0503020202020204" pitchFamily="34" charset="0"/>
            </a:endParaRP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389459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arrow&#10;&#10;Description automatically generated">
            <a:extLst>
              <a:ext uri="{FF2B5EF4-FFF2-40B4-BE49-F238E27FC236}">
                <a16:creationId xmlns:a16="http://schemas.microsoft.com/office/drawing/2014/main" id="{5A964C44-F9BD-F643-B56B-F294E04E821A}"/>
              </a:ext>
            </a:extLst>
          </p:cNvPr>
          <p:cNvPicPr>
            <a:picLocks noChangeAspect="1"/>
          </p:cNvPicPr>
          <p:nvPr/>
        </p:nvPicPr>
        <p:blipFill>
          <a:blip r:embed="rId3"/>
          <a:stretch>
            <a:fillRect/>
          </a:stretch>
        </p:blipFill>
        <p:spPr>
          <a:xfrm>
            <a:off x="151334" y="4813598"/>
            <a:ext cx="3153068" cy="1046917"/>
          </a:xfrm>
          <a:prstGeom prst="rect">
            <a:avLst/>
          </a:prstGeom>
        </p:spPr>
      </p:pic>
      <p:pic>
        <p:nvPicPr>
          <p:cNvPr id="11" name="Picture 10" descr="Logo&#10;&#10;Description automatically generated">
            <a:extLst>
              <a:ext uri="{FF2B5EF4-FFF2-40B4-BE49-F238E27FC236}">
                <a16:creationId xmlns:a16="http://schemas.microsoft.com/office/drawing/2014/main" id="{754CF0C1-FB68-B84A-9BAB-3A1E70D86975}"/>
              </a:ext>
            </a:extLst>
          </p:cNvPr>
          <p:cNvPicPr>
            <a:picLocks noChangeAspect="1"/>
          </p:cNvPicPr>
          <p:nvPr/>
        </p:nvPicPr>
        <p:blipFill>
          <a:blip r:embed="rId4"/>
          <a:stretch>
            <a:fillRect/>
          </a:stretch>
        </p:blipFill>
        <p:spPr>
          <a:xfrm>
            <a:off x="3453354" y="4950213"/>
            <a:ext cx="905231" cy="905231"/>
          </a:xfrm>
          <a:prstGeom prst="rect">
            <a:avLst/>
          </a:prstGeom>
        </p:spPr>
      </p:pic>
    </p:spTree>
    <p:extLst>
      <p:ext uri="{BB962C8B-B14F-4D97-AF65-F5344CB8AC3E}">
        <p14:creationId xmlns:p14="http://schemas.microsoft.com/office/powerpoint/2010/main" val="74097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9CB0-7CA8-3F4B-A3DF-17D54DF0FFDB}"/>
              </a:ext>
            </a:extLst>
          </p:cNvPr>
          <p:cNvSpPr>
            <a:spLocks noGrp="1"/>
          </p:cNvSpPr>
          <p:nvPr>
            <p:ph type="title"/>
          </p:nvPr>
        </p:nvSpPr>
        <p:spPr/>
        <p:txBody>
          <a:bodyPr>
            <a:normAutofit/>
          </a:bodyPr>
          <a:lstStyle/>
          <a:p>
            <a:r>
              <a:rPr lang="en-US" sz="4000" dirty="0">
                <a:latin typeface="Avenir Next" panose="020B0503020202020204" pitchFamily="34" charset="0"/>
              </a:rPr>
              <a:t>Presented to you by…</a:t>
            </a:r>
          </a:p>
        </p:txBody>
      </p:sp>
      <p:sp>
        <p:nvSpPr>
          <p:cNvPr id="3" name="Content Placeholder 2">
            <a:extLst>
              <a:ext uri="{FF2B5EF4-FFF2-40B4-BE49-F238E27FC236}">
                <a16:creationId xmlns:a16="http://schemas.microsoft.com/office/drawing/2014/main" id="{0FFBE608-2220-1A4E-B178-170011E7E68A}"/>
              </a:ext>
            </a:extLst>
          </p:cNvPr>
          <p:cNvSpPr>
            <a:spLocks noGrp="1"/>
          </p:cNvSpPr>
          <p:nvPr>
            <p:ph idx="1"/>
          </p:nvPr>
        </p:nvSpPr>
        <p:spPr>
          <a:xfrm>
            <a:off x="4092302" y="1676145"/>
            <a:ext cx="4264625" cy="4816728"/>
          </a:xfrm>
        </p:spPr>
        <p:txBody>
          <a:bodyPr>
            <a:normAutofit fontScale="25000" lnSpcReduction="20000"/>
          </a:bodyPr>
          <a:lstStyle/>
          <a:p>
            <a:pPr marL="0" indent="0">
              <a:lnSpc>
                <a:spcPct val="220000"/>
              </a:lnSpc>
              <a:buNone/>
            </a:pPr>
            <a:r>
              <a:rPr lang="en-US" sz="6000" b="1" dirty="0">
                <a:latin typeface="Avenir Next" panose="020B0503020202020204" pitchFamily="34" charset="0"/>
              </a:rPr>
              <a:t>Kate Lupo-Flewelling</a:t>
            </a:r>
          </a:p>
          <a:p>
            <a:pPr marL="0" indent="0">
              <a:lnSpc>
                <a:spcPct val="220000"/>
              </a:lnSpc>
              <a:buNone/>
            </a:pPr>
            <a:r>
              <a:rPr lang="en-US" sz="6000" dirty="0" err="1">
                <a:latin typeface="Avenir Next" panose="020B0503020202020204" pitchFamily="34" charset="0"/>
              </a:rPr>
              <a:t>UoG</a:t>
            </a:r>
            <a:r>
              <a:rPr lang="en-US" sz="6000" dirty="0">
                <a:latin typeface="Avenir Next" panose="020B0503020202020204" pitchFamily="34" charset="0"/>
              </a:rPr>
              <a:t> Undergraduate Canadian Psychological Association (CPA) Representative</a:t>
            </a:r>
          </a:p>
          <a:p>
            <a:pPr marL="0" indent="0">
              <a:lnSpc>
                <a:spcPct val="220000"/>
              </a:lnSpc>
              <a:buNone/>
            </a:pPr>
            <a:r>
              <a:rPr lang="en-US" sz="6000" b="1" dirty="0">
                <a:latin typeface="Avenir Next" panose="020B0503020202020204" pitchFamily="34" charset="0"/>
              </a:rPr>
              <a:t>Tristan Kimball </a:t>
            </a:r>
          </a:p>
          <a:p>
            <a:pPr marL="0" indent="0">
              <a:lnSpc>
                <a:spcPct val="220000"/>
              </a:lnSpc>
              <a:buNone/>
            </a:pPr>
            <a:r>
              <a:rPr lang="en-US" sz="6000" dirty="0" err="1">
                <a:latin typeface="Avenir Next" panose="020B0503020202020204" pitchFamily="34" charset="0"/>
              </a:rPr>
              <a:t>UoG</a:t>
            </a:r>
            <a:r>
              <a:rPr lang="en-US" sz="6000" dirty="0">
                <a:latin typeface="Avenir Next" panose="020B0503020202020204" pitchFamily="34" charset="0"/>
              </a:rPr>
              <a:t> Psychology  Society Representative</a:t>
            </a:r>
          </a:p>
          <a:p>
            <a:pPr marL="0" indent="0">
              <a:lnSpc>
                <a:spcPct val="220000"/>
              </a:lnSpc>
              <a:buNone/>
            </a:pPr>
            <a:endParaRPr lang="en-US" sz="6000" dirty="0">
              <a:latin typeface="Avenir Next" panose="020B0503020202020204" pitchFamily="34" charset="0"/>
            </a:endParaRPr>
          </a:p>
          <a:p>
            <a:pPr marL="0" indent="0">
              <a:lnSpc>
                <a:spcPct val="220000"/>
              </a:lnSpc>
              <a:buNone/>
            </a:pPr>
            <a:r>
              <a:rPr lang="en-US" sz="6000" b="1" dirty="0">
                <a:latin typeface="Avenir Next" panose="020B0503020202020204" pitchFamily="34" charset="0"/>
              </a:rPr>
              <a:t>Jessica Crosby</a:t>
            </a:r>
          </a:p>
          <a:p>
            <a:pPr marL="0" indent="0">
              <a:lnSpc>
                <a:spcPct val="220000"/>
              </a:lnSpc>
              <a:buNone/>
            </a:pPr>
            <a:r>
              <a:rPr lang="en-US" sz="6000" dirty="0" err="1">
                <a:latin typeface="Avenir Next" panose="020B0503020202020204" pitchFamily="34" charset="0"/>
              </a:rPr>
              <a:t>UoG</a:t>
            </a:r>
            <a:r>
              <a:rPr lang="en-US" sz="6000" dirty="0">
                <a:latin typeface="Avenir Next" panose="020B0503020202020204" pitchFamily="34" charset="0"/>
              </a:rPr>
              <a:t> Psychology Society Representative</a:t>
            </a:r>
          </a:p>
          <a:p>
            <a:pPr marL="0" indent="0">
              <a:buNone/>
            </a:pPr>
            <a:endParaRPr lang="en-US" dirty="0">
              <a:latin typeface="Avenir Next" panose="020B0503020202020204" pitchFamily="34" charset="0"/>
            </a:endParaRPr>
          </a:p>
          <a:p>
            <a:pPr marL="0" indent="0">
              <a:buNone/>
            </a:pPr>
            <a:endParaRPr lang="en-US" dirty="0">
              <a:latin typeface="Avenir Next" panose="020B0503020202020204" pitchFamily="34" charset="0"/>
            </a:endParaRPr>
          </a:p>
          <a:p>
            <a:pPr marL="0" indent="0">
              <a:buNone/>
            </a:pPr>
            <a:endParaRPr lang="en-US" dirty="0"/>
          </a:p>
        </p:txBody>
      </p:sp>
      <p:grpSp>
        <p:nvGrpSpPr>
          <p:cNvPr id="4" name="Group 3">
            <a:extLst>
              <a:ext uri="{FF2B5EF4-FFF2-40B4-BE49-F238E27FC236}">
                <a16:creationId xmlns:a16="http://schemas.microsoft.com/office/drawing/2014/main" id="{EFC8C888-44A8-C44F-9D43-66130D1AD7CE}"/>
              </a:ext>
            </a:extLst>
          </p:cNvPr>
          <p:cNvGrpSpPr/>
          <p:nvPr/>
        </p:nvGrpSpPr>
        <p:grpSpPr>
          <a:xfrm>
            <a:off x="2260311" y="1676146"/>
            <a:ext cx="1673569" cy="4816728"/>
            <a:chOff x="2224216" y="1676146"/>
            <a:chExt cx="1673569" cy="4816728"/>
          </a:xfrm>
        </p:grpSpPr>
        <p:pic>
          <p:nvPicPr>
            <p:cNvPr id="5" name="Picture 4" descr="A picture containing outdoor, person, tree, grass&#10;&#10;Description automatically generated">
              <a:extLst>
                <a:ext uri="{FF2B5EF4-FFF2-40B4-BE49-F238E27FC236}">
                  <a16:creationId xmlns:a16="http://schemas.microsoft.com/office/drawing/2014/main" id="{A4A90AC8-19CE-234D-BB44-6E1712C7DE70}"/>
                </a:ext>
              </a:extLst>
            </p:cNvPr>
            <p:cNvPicPr>
              <a:picLocks noChangeAspect="1"/>
            </p:cNvPicPr>
            <p:nvPr/>
          </p:nvPicPr>
          <p:blipFill rotWithShape="1">
            <a:blip r:embed="rId3"/>
            <a:srcRect t="17102" b="19449"/>
            <a:stretch/>
          </p:blipFill>
          <p:spPr>
            <a:xfrm>
              <a:off x="2224217" y="1676146"/>
              <a:ext cx="1673568" cy="1592795"/>
            </a:xfrm>
            <a:prstGeom prst="rect">
              <a:avLst/>
            </a:prstGeom>
          </p:spPr>
        </p:pic>
        <p:pic>
          <p:nvPicPr>
            <p:cNvPr id="8" name="Picture 7" descr="A picture containing tree, outdoor, person, orange&#10;&#10;Description automatically generated">
              <a:extLst>
                <a:ext uri="{FF2B5EF4-FFF2-40B4-BE49-F238E27FC236}">
                  <a16:creationId xmlns:a16="http://schemas.microsoft.com/office/drawing/2014/main" id="{5AD53A27-F816-2945-902B-2F6EF86C6EE1}"/>
                </a:ext>
              </a:extLst>
            </p:cNvPr>
            <p:cNvPicPr>
              <a:picLocks noChangeAspect="1"/>
            </p:cNvPicPr>
            <p:nvPr/>
          </p:nvPicPr>
          <p:blipFill rotWithShape="1">
            <a:blip r:embed="rId4"/>
            <a:srcRect l="16987" t="10706" r="27728" b="10706"/>
            <a:stretch/>
          </p:blipFill>
          <p:spPr>
            <a:xfrm>
              <a:off x="2224217" y="4900079"/>
              <a:ext cx="1673568" cy="1592795"/>
            </a:xfrm>
            <a:prstGeom prst="rect">
              <a:avLst/>
            </a:prstGeom>
          </p:spPr>
        </p:pic>
        <p:pic>
          <p:nvPicPr>
            <p:cNvPr id="10" name="Picture 9" descr="A person smiling at the camera&#10;&#10;Description automatically generated with medium confidence">
              <a:extLst>
                <a:ext uri="{FF2B5EF4-FFF2-40B4-BE49-F238E27FC236}">
                  <a16:creationId xmlns:a16="http://schemas.microsoft.com/office/drawing/2014/main" id="{CE01521D-FAD6-0E4C-8BF3-DF825136E1EC}"/>
                </a:ext>
              </a:extLst>
            </p:cNvPr>
            <p:cNvPicPr>
              <a:picLocks noChangeAspect="1"/>
            </p:cNvPicPr>
            <p:nvPr/>
          </p:nvPicPr>
          <p:blipFill rotWithShape="1">
            <a:blip r:embed="rId5"/>
            <a:srcRect l="517" t="24652" b="31754"/>
            <a:stretch/>
          </p:blipFill>
          <p:spPr>
            <a:xfrm>
              <a:off x="2224216" y="3288112"/>
              <a:ext cx="1673569" cy="1592795"/>
            </a:xfrm>
            <a:prstGeom prst="rect">
              <a:avLst/>
            </a:prstGeom>
          </p:spPr>
        </p:pic>
      </p:grpSp>
    </p:spTree>
    <p:extLst>
      <p:ext uri="{BB962C8B-B14F-4D97-AF65-F5344CB8AC3E}">
        <p14:creationId xmlns:p14="http://schemas.microsoft.com/office/powerpoint/2010/main" val="403785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4E575-91F1-EE49-9325-C0DF0E4FF036}"/>
              </a:ext>
            </a:extLst>
          </p:cNvPr>
          <p:cNvSpPr>
            <a:spLocks noGrp="1"/>
          </p:cNvSpPr>
          <p:nvPr>
            <p:ph idx="1"/>
          </p:nvPr>
        </p:nvSpPr>
        <p:spPr>
          <a:xfrm>
            <a:off x="1746083" y="2487362"/>
            <a:ext cx="5651834" cy="941638"/>
          </a:xfrm>
        </p:spPr>
        <p:txBody>
          <a:bodyPr>
            <a:normAutofit/>
          </a:bodyPr>
          <a:lstStyle/>
          <a:p>
            <a:pPr marL="0" indent="0" algn="ctr">
              <a:buNone/>
            </a:pPr>
            <a:r>
              <a:rPr lang="en-US" sz="3000" b="1" dirty="0">
                <a:latin typeface="Avenir Next" panose="020B0503020202020204" pitchFamily="34" charset="0"/>
              </a:rPr>
              <a:t>What is the Canadian Psychological Association?</a:t>
            </a:r>
          </a:p>
        </p:txBody>
      </p:sp>
      <p:pic>
        <p:nvPicPr>
          <p:cNvPr id="4" name="Picture 3" descr="A picture containing arrow&#10;&#10;Description automatically generated">
            <a:extLst>
              <a:ext uri="{FF2B5EF4-FFF2-40B4-BE49-F238E27FC236}">
                <a16:creationId xmlns:a16="http://schemas.microsoft.com/office/drawing/2014/main" id="{F1208A49-A254-A748-BC33-8628FB0B02F7}"/>
              </a:ext>
            </a:extLst>
          </p:cNvPr>
          <p:cNvPicPr>
            <a:picLocks noChangeAspect="1"/>
          </p:cNvPicPr>
          <p:nvPr/>
        </p:nvPicPr>
        <p:blipFill>
          <a:blip r:embed="rId3"/>
          <a:stretch>
            <a:fillRect/>
          </a:stretch>
        </p:blipFill>
        <p:spPr>
          <a:xfrm>
            <a:off x="2785660" y="1301121"/>
            <a:ext cx="3572679" cy="1186241"/>
          </a:xfrm>
          <a:prstGeom prst="rect">
            <a:avLst/>
          </a:prstGeom>
        </p:spPr>
      </p:pic>
    </p:spTree>
    <p:extLst>
      <p:ext uri="{BB962C8B-B14F-4D97-AF65-F5344CB8AC3E}">
        <p14:creationId xmlns:p14="http://schemas.microsoft.com/office/powerpoint/2010/main" val="360985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8443F9-A2C2-1941-BB99-DEF033589A54}"/>
              </a:ext>
            </a:extLst>
          </p:cNvPr>
          <p:cNvSpPr>
            <a:spLocks noGrp="1"/>
          </p:cNvSpPr>
          <p:nvPr>
            <p:ph type="title"/>
          </p:nvPr>
        </p:nvSpPr>
        <p:spPr>
          <a:xfrm>
            <a:off x="3046490" y="2784254"/>
            <a:ext cx="5733470" cy="1798764"/>
          </a:xfrm>
        </p:spPr>
        <p:txBody>
          <a:bodyPr vert="horz" lIns="91440" tIns="45720" rIns="91440" bIns="45720" rtlCol="0" anchor="b">
            <a:normAutofit/>
          </a:bodyPr>
          <a:lstStyle/>
          <a:p>
            <a:pPr algn="r" defTabSz="914400"/>
            <a:r>
              <a:rPr lang="en-US" sz="4000" b="1" kern="1200" dirty="0">
                <a:solidFill>
                  <a:schemeClr val="tx1"/>
                </a:solidFill>
                <a:latin typeface="Avenir Next" panose="020B0503020202020204" pitchFamily="34" charset="0"/>
              </a:rPr>
              <a:t>What words come to mind when thinking of </a:t>
            </a:r>
            <a:r>
              <a:rPr lang="en-US" sz="4000" b="1" i="1" kern="1200" dirty="0">
                <a:solidFill>
                  <a:schemeClr val="tx1"/>
                </a:solidFill>
                <a:latin typeface="Avenir Next" panose="020B0503020202020204" pitchFamily="34" charset="0"/>
              </a:rPr>
              <a:t>scientific poster</a:t>
            </a:r>
            <a:r>
              <a:rPr lang="en-US" sz="4000" b="1" kern="1200" dirty="0">
                <a:solidFill>
                  <a:schemeClr val="tx1"/>
                </a:solidFill>
                <a:latin typeface="Avenir Next" panose="020B0503020202020204" pitchFamily="34" charset="0"/>
              </a:rPr>
              <a:t>?</a:t>
            </a:r>
          </a:p>
        </p:txBody>
      </p:sp>
      <p:sp>
        <p:nvSpPr>
          <p:cNvPr id="3" name="Content Placeholder 2">
            <a:extLst>
              <a:ext uri="{FF2B5EF4-FFF2-40B4-BE49-F238E27FC236}">
                <a16:creationId xmlns:a16="http://schemas.microsoft.com/office/drawing/2014/main" id="{4C822BE8-116E-0942-9A8D-410A785C8721}"/>
              </a:ext>
            </a:extLst>
          </p:cNvPr>
          <p:cNvSpPr>
            <a:spLocks noGrp="1"/>
          </p:cNvSpPr>
          <p:nvPr>
            <p:ph idx="1"/>
          </p:nvPr>
        </p:nvSpPr>
        <p:spPr>
          <a:xfrm>
            <a:off x="3028950" y="4782320"/>
            <a:ext cx="5733470" cy="1329443"/>
          </a:xfrm>
        </p:spPr>
        <p:txBody>
          <a:bodyPr vert="horz" lIns="91440" tIns="45720" rIns="91440" bIns="45720" rtlCol="0">
            <a:normAutofit/>
          </a:bodyPr>
          <a:lstStyle/>
          <a:p>
            <a:pPr marL="0" indent="0" algn="r" defTabSz="914400">
              <a:spcBef>
                <a:spcPts val="1000"/>
              </a:spcBef>
              <a:buNone/>
            </a:pPr>
            <a:r>
              <a:rPr lang="en-US" dirty="0"/>
              <a:t>Go to </a:t>
            </a:r>
            <a:r>
              <a:rPr lang="en-US" b="1" dirty="0" err="1"/>
              <a:t>www.menti.com</a:t>
            </a:r>
            <a:r>
              <a:rPr lang="en-US" b="1" dirty="0"/>
              <a:t> </a:t>
            </a:r>
            <a:r>
              <a:rPr lang="en-US" dirty="0"/>
              <a:t>and enter the code at the top of the screen​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36679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72905"/>
            <a:ext cx="3480586" cy="4305519"/>
          </a:xfrm>
        </p:spPr>
        <p:txBody>
          <a:bodyPr anchor="ctr">
            <a:normAutofit/>
          </a:bodyPr>
          <a:lstStyle/>
          <a:p>
            <a:r>
              <a:rPr lang="en-US" sz="4000" b="1" dirty="0">
                <a:latin typeface="Avenir Next" panose="020B0503020202020204" pitchFamily="34" charset="0"/>
                <a:cs typeface="Arial" panose="020B0604020202020204" pitchFamily="34" charset="0"/>
              </a:rPr>
              <a:t>Presentation Objectives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0" y="754389"/>
            <a:ext cx="3918204" cy="4924035"/>
          </a:xfrm>
        </p:spPr>
        <p:txBody>
          <a:bodyPr anchor="ctr">
            <a:normAutofit/>
          </a:bodyPr>
          <a:lstStyle/>
          <a:p>
            <a:r>
              <a:rPr lang="en-US" sz="2400" dirty="0">
                <a:latin typeface="Avenir Next" panose="020B0503020202020204" pitchFamily="34" charset="0"/>
                <a:cs typeface="Arial" panose="020B0604020202020204" pitchFamily="34" charset="0"/>
              </a:rPr>
              <a:t>Why do a poster presentation?</a:t>
            </a:r>
          </a:p>
          <a:p>
            <a:endParaRPr lang="en-US" sz="2400" dirty="0">
              <a:latin typeface="Avenir Next" panose="020B0503020202020204" pitchFamily="34" charset="0"/>
              <a:cs typeface="Arial" panose="020B0604020202020204" pitchFamily="34" charset="0"/>
            </a:endParaRPr>
          </a:p>
          <a:p>
            <a:r>
              <a:rPr lang="en-US" sz="2400" dirty="0">
                <a:latin typeface="Avenir Next" panose="020B0503020202020204" pitchFamily="34" charset="0"/>
                <a:cs typeface="Arial" panose="020B0604020202020204" pitchFamily="34" charset="0"/>
              </a:rPr>
              <a:t>General format &amp; what to include</a:t>
            </a:r>
          </a:p>
          <a:p>
            <a:endParaRPr lang="en-US" sz="2400" dirty="0">
              <a:latin typeface="Avenir Next" panose="020B0503020202020204" pitchFamily="34" charset="0"/>
              <a:cs typeface="Arial" panose="020B0604020202020204" pitchFamily="34" charset="0"/>
            </a:endParaRPr>
          </a:p>
          <a:p>
            <a:r>
              <a:rPr lang="en-US" sz="2400" dirty="0">
                <a:latin typeface="Avenir Next" panose="020B0503020202020204" pitchFamily="34" charset="0"/>
                <a:cs typeface="Arial" panose="020B0604020202020204" pitchFamily="34" charset="0"/>
              </a:rPr>
              <a:t>DOs and DON’Ts </a:t>
            </a:r>
          </a:p>
          <a:p>
            <a:endParaRPr lang="en-US" sz="2400" dirty="0">
              <a:latin typeface="Avenir Next" panose="020B0503020202020204" pitchFamily="34" charset="0"/>
              <a:cs typeface="Arial" panose="020B0604020202020204" pitchFamily="34" charset="0"/>
            </a:endParaRPr>
          </a:p>
          <a:p>
            <a:r>
              <a:rPr lang="en-US" sz="2400" dirty="0">
                <a:latin typeface="Avenir Next" panose="020B0503020202020204" pitchFamily="34" charset="0"/>
                <a:cs typeface="Arial" panose="020B0604020202020204" pitchFamily="34" charset="0"/>
              </a:rPr>
              <a:t>General tips on font, color, &amp; other </a:t>
            </a:r>
            <a:endParaRPr lang="en-US" sz="1700" dirty="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5676" y="6355073"/>
            <a:ext cx="450570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94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000" dirty="0">
                <a:solidFill>
                  <a:srgbClr val="FFFFFF"/>
                </a:solidFill>
                <a:latin typeface="Avenir Next" panose="020B0503020202020204" pitchFamily="34" charset="0"/>
                <a:cs typeface="Arial" panose="020B0604020202020204" pitchFamily="34" charset="0"/>
              </a:rPr>
              <a:t>Posters are designed to…</a:t>
            </a:r>
          </a:p>
        </p:txBody>
      </p:sp>
      <p:graphicFrame>
        <p:nvGraphicFramePr>
          <p:cNvPr id="5" name="Content Placeholder 2">
            <a:extLst>
              <a:ext uri="{FF2B5EF4-FFF2-40B4-BE49-F238E27FC236}">
                <a16:creationId xmlns:a16="http://schemas.microsoft.com/office/drawing/2014/main" id="{A0FD2450-2E7D-49F8-AB31-2C511F53DB20}"/>
              </a:ext>
            </a:extLst>
          </p:cNvPr>
          <p:cNvGraphicFramePr>
            <a:graphicFrameLocks noGrp="1"/>
          </p:cNvGraphicFramePr>
          <p:nvPr>
            <p:ph idx="1"/>
            <p:extLst>
              <p:ext uri="{D42A27DB-BD31-4B8C-83A1-F6EECF244321}">
                <p14:modId xmlns:p14="http://schemas.microsoft.com/office/powerpoint/2010/main" val="426022700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6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581811" cy="5323484"/>
          </a:xfrm>
        </p:spPr>
        <p:txBody>
          <a:bodyPr>
            <a:normAutofit/>
          </a:bodyPr>
          <a:lstStyle/>
          <a:p>
            <a:pPr algn="ctr"/>
            <a:r>
              <a:rPr lang="en-US" sz="3800" dirty="0">
                <a:solidFill>
                  <a:schemeClr val="bg1"/>
                </a:solidFill>
                <a:latin typeface="Avenir Next" panose="020B0503020202020204" pitchFamily="34" charset="0"/>
                <a:cs typeface="Arial" panose="020B0604020202020204" pitchFamily="34" charset="0"/>
              </a:rPr>
              <a:t>General Guidelines </a:t>
            </a:r>
          </a:p>
        </p:txBody>
      </p:sp>
      <p:sp>
        <p:nvSpPr>
          <p:cNvPr id="12" name="Rectangle 11">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4" name="Rectangle 13">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3976091" y="1005298"/>
            <a:ext cx="4872074" cy="5323484"/>
          </a:xfrm>
        </p:spPr>
        <p:txBody>
          <a:bodyPr anchor="ctr">
            <a:normAutofit fontScale="92500" lnSpcReduction="10000"/>
          </a:bodyPr>
          <a:lstStyle/>
          <a:p>
            <a:pPr marL="0" indent="0">
              <a:buNone/>
            </a:pPr>
            <a:r>
              <a:rPr lang="en-US" sz="2400" dirty="0">
                <a:latin typeface="Avenir Next" panose="020B0503020202020204" pitchFamily="34" charset="0"/>
                <a:cs typeface="Arial" panose="020B0604020202020204" pitchFamily="34" charset="0"/>
              </a:rPr>
              <a:t>1. Dimensions </a:t>
            </a:r>
          </a:p>
          <a:p>
            <a:r>
              <a:rPr lang="en-US" sz="2000" dirty="0">
                <a:latin typeface="Avenir Next" panose="020B0503020202020204" pitchFamily="34" charset="0"/>
                <a:cs typeface="Arial" panose="020B0604020202020204" pitchFamily="34" charset="0"/>
              </a:rPr>
              <a:t>Adjust dimensions depending on size of poster </a:t>
            </a:r>
          </a:p>
          <a:p>
            <a:r>
              <a:rPr lang="en-US" sz="2000" dirty="0">
                <a:latin typeface="Avenir Next" panose="020B0503020202020204" pitchFamily="34" charset="0"/>
                <a:cs typeface="Arial" panose="020B0604020202020204" pitchFamily="34" charset="0"/>
              </a:rPr>
              <a:t>Typical: </a:t>
            </a:r>
            <a:r>
              <a:rPr lang="en-CA" sz="2000" dirty="0">
                <a:latin typeface="Avenir Next" panose="020B0503020202020204" pitchFamily="34" charset="0"/>
              </a:rPr>
              <a:t>48" x 36" poster in landscape orientation</a:t>
            </a:r>
            <a:endParaRPr lang="en-US" sz="2000" dirty="0">
              <a:latin typeface="Avenir Next" panose="020B0503020202020204" pitchFamily="34" charset="0"/>
              <a:cs typeface="Arial" panose="020B0604020202020204" pitchFamily="34" charset="0"/>
            </a:endParaRPr>
          </a:p>
          <a:p>
            <a:pPr marL="114300" indent="0">
              <a:buNone/>
            </a:pPr>
            <a:endParaRPr lang="en-US" sz="1700" dirty="0">
              <a:latin typeface="Arial" panose="020B0604020202020204" pitchFamily="34" charset="0"/>
              <a:cs typeface="Arial" panose="020B0604020202020204" pitchFamily="34" charset="0"/>
            </a:endParaRPr>
          </a:p>
          <a:p>
            <a:pPr marL="114300" indent="0">
              <a:buNone/>
            </a:pPr>
            <a:r>
              <a:rPr lang="en-US" sz="2400" dirty="0">
                <a:latin typeface="Avenir Next" panose="020B0503020202020204" pitchFamily="34" charset="0"/>
                <a:cs typeface="Arial" panose="020B0604020202020204" pitchFamily="34" charset="0"/>
              </a:rPr>
              <a:t>2. What to include </a:t>
            </a:r>
            <a:r>
              <a:rPr lang="en-US" sz="1900" dirty="0">
                <a:latin typeface="Avenir Next" panose="020B0503020202020204" pitchFamily="34" charset="0"/>
                <a:cs typeface="Arial" panose="020B0604020202020204" pitchFamily="34" charset="0"/>
              </a:rPr>
              <a:t>(APA 7</a:t>
            </a:r>
            <a:r>
              <a:rPr lang="en-US" sz="1900" baseline="30000" dirty="0">
                <a:latin typeface="Avenir Next" panose="020B0503020202020204" pitchFamily="34" charset="0"/>
                <a:cs typeface="Arial" panose="020B0604020202020204" pitchFamily="34" charset="0"/>
              </a:rPr>
              <a:t>th</a:t>
            </a:r>
            <a:r>
              <a:rPr lang="en-US" sz="1900" dirty="0">
                <a:latin typeface="Avenir Next" panose="020B0503020202020204" pitchFamily="34" charset="0"/>
                <a:cs typeface="Arial" panose="020B0604020202020204" pitchFamily="34" charset="0"/>
              </a:rPr>
              <a:t> Edition): </a:t>
            </a:r>
            <a:endParaRPr lang="en-US" sz="2400" dirty="0">
              <a:latin typeface="Avenir Next" panose="020B0503020202020204" pitchFamily="34" charset="0"/>
              <a:cs typeface="Arial" panose="020B0604020202020204" pitchFamily="34" charset="0"/>
            </a:endParaRPr>
          </a:p>
          <a:p>
            <a:r>
              <a:rPr lang="en-US" sz="2200" dirty="0">
                <a:latin typeface="Avenir Next" panose="020B0503020202020204" pitchFamily="34" charset="0"/>
                <a:cs typeface="Arial" panose="020B0604020202020204" pitchFamily="34" charset="0"/>
              </a:rPr>
              <a:t>Title banner</a:t>
            </a:r>
          </a:p>
          <a:p>
            <a:r>
              <a:rPr lang="en-US" sz="2200" dirty="0">
                <a:solidFill>
                  <a:srgbClr val="FF0000"/>
                </a:solidFill>
                <a:latin typeface="Avenir Next" panose="020B0503020202020204" pitchFamily="34" charset="0"/>
                <a:cs typeface="Arial" panose="020B0604020202020204" pitchFamily="34" charset="0"/>
              </a:rPr>
              <a:t>Abstract </a:t>
            </a:r>
          </a:p>
          <a:p>
            <a:r>
              <a:rPr lang="en-US" sz="2200" dirty="0">
                <a:latin typeface="Avenir Next" panose="020B0503020202020204" pitchFamily="34" charset="0"/>
                <a:cs typeface="Arial" panose="020B0604020202020204" pitchFamily="34" charset="0"/>
              </a:rPr>
              <a:t>Introduction</a:t>
            </a:r>
          </a:p>
          <a:p>
            <a:r>
              <a:rPr lang="en-US" sz="2200" dirty="0">
                <a:latin typeface="Avenir Next" panose="020B0503020202020204" pitchFamily="34" charset="0"/>
                <a:cs typeface="Arial" panose="020B0604020202020204" pitchFamily="34" charset="0"/>
              </a:rPr>
              <a:t>Method</a:t>
            </a:r>
          </a:p>
          <a:p>
            <a:r>
              <a:rPr lang="en-US" sz="2200" dirty="0">
                <a:latin typeface="Avenir Next" panose="020B0503020202020204" pitchFamily="34" charset="0"/>
                <a:cs typeface="Arial" panose="020B0604020202020204" pitchFamily="34" charset="0"/>
              </a:rPr>
              <a:t>Results/Discussion </a:t>
            </a:r>
          </a:p>
          <a:p>
            <a:r>
              <a:rPr lang="en-US" sz="2200" dirty="0">
                <a:latin typeface="Avenir Next" panose="020B0503020202020204" pitchFamily="34" charset="0"/>
                <a:cs typeface="Arial" panose="020B0604020202020204" pitchFamily="34" charset="0"/>
              </a:rPr>
              <a:t>Conclusion </a:t>
            </a:r>
          </a:p>
          <a:p>
            <a:r>
              <a:rPr lang="en-US" sz="2200" dirty="0">
                <a:latin typeface="Avenir Next" panose="020B0503020202020204" pitchFamily="34" charset="0"/>
                <a:cs typeface="Arial" panose="020B0604020202020204" pitchFamily="34" charset="0"/>
              </a:rPr>
              <a:t>References </a:t>
            </a:r>
          </a:p>
          <a:p>
            <a:r>
              <a:rPr lang="en-US" sz="2200" dirty="0">
                <a:latin typeface="Avenir Next" panose="020B0503020202020204" pitchFamily="34" charset="0"/>
                <a:cs typeface="Arial" panose="020B0604020202020204" pitchFamily="34" charset="0"/>
              </a:rPr>
              <a:t>Contact Info &amp; Acknowledgements </a:t>
            </a:r>
          </a:p>
        </p:txBody>
      </p:sp>
    </p:spTree>
    <p:extLst>
      <p:ext uri="{BB962C8B-B14F-4D97-AF65-F5344CB8AC3E}">
        <p14:creationId xmlns:p14="http://schemas.microsoft.com/office/powerpoint/2010/main" val="9007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1BB9A-427D-D24E-BC36-DC81DC7E327F}"/>
              </a:ext>
            </a:extLst>
          </p:cNvPr>
          <p:cNvPicPr>
            <a:picLocks noChangeAspect="1"/>
          </p:cNvPicPr>
          <p:nvPr/>
        </p:nvPicPr>
        <p:blipFill>
          <a:blip r:embed="rId3"/>
          <a:stretch>
            <a:fillRect/>
          </a:stretch>
        </p:blipFill>
        <p:spPr>
          <a:xfrm>
            <a:off x="3098761" y="0"/>
            <a:ext cx="5716572" cy="6858000"/>
          </a:xfrm>
          <a:prstGeom prst="rect">
            <a:avLst/>
          </a:prstGeom>
        </p:spPr>
      </p:pic>
      <p:sp>
        <p:nvSpPr>
          <p:cNvPr id="4" name="TextBox 3">
            <a:extLst>
              <a:ext uri="{FF2B5EF4-FFF2-40B4-BE49-F238E27FC236}">
                <a16:creationId xmlns:a16="http://schemas.microsoft.com/office/drawing/2014/main" id="{6E8A3BB2-A2C6-D148-B3C1-00CEAB187068}"/>
              </a:ext>
            </a:extLst>
          </p:cNvPr>
          <p:cNvSpPr txBox="1"/>
          <p:nvPr/>
        </p:nvSpPr>
        <p:spPr>
          <a:xfrm>
            <a:off x="315220" y="430305"/>
            <a:ext cx="2783541" cy="1200329"/>
          </a:xfrm>
          <a:prstGeom prst="rect">
            <a:avLst/>
          </a:prstGeom>
          <a:noFill/>
        </p:spPr>
        <p:txBody>
          <a:bodyPr wrap="square" rtlCol="0">
            <a:spAutoFit/>
          </a:bodyPr>
          <a:lstStyle/>
          <a:p>
            <a:r>
              <a:rPr lang="en-US" sz="2400" b="1" dirty="0">
                <a:latin typeface="Avenir Next" panose="020B0503020202020204" pitchFamily="34" charset="0"/>
              </a:rPr>
              <a:t>Sample Poster Arrangements by APA</a:t>
            </a:r>
          </a:p>
        </p:txBody>
      </p:sp>
      <p:sp>
        <p:nvSpPr>
          <p:cNvPr id="5" name="TextBox 4">
            <a:extLst>
              <a:ext uri="{FF2B5EF4-FFF2-40B4-BE49-F238E27FC236}">
                <a16:creationId xmlns:a16="http://schemas.microsoft.com/office/drawing/2014/main" id="{663A06C3-8C32-A542-AD10-31BFE63A1CB5}"/>
              </a:ext>
            </a:extLst>
          </p:cNvPr>
          <p:cNvSpPr txBox="1"/>
          <p:nvPr/>
        </p:nvSpPr>
        <p:spPr>
          <a:xfrm>
            <a:off x="0" y="6508378"/>
            <a:ext cx="3859306" cy="253916"/>
          </a:xfrm>
          <a:prstGeom prst="rect">
            <a:avLst/>
          </a:prstGeom>
          <a:noFill/>
        </p:spPr>
        <p:txBody>
          <a:bodyPr wrap="square" rtlCol="0">
            <a:spAutoFit/>
          </a:bodyPr>
          <a:lstStyle/>
          <a:p>
            <a:r>
              <a:rPr lang="en-US" sz="1050" dirty="0">
                <a:latin typeface="Avenir Next" panose="020B0503020202020204" pitchFamily="34" charset="0"/>
              </a:rPr>
              <a:t>https://</a:t>
            </a:r>
            <a:r>
              <a:rPr lang="en-US" sz="1050" dirty="0" err="1">
                <a:latin typeface="Avenir Next" panose="020B0503020202020204" pitchFamily="34" charset="0"/>
              </a:rPr>
              <a:t>www.apa.org</a:t>
            </a:r>
            <a:r>
              <a:rPr lang="en-US" sz="1050" dirty="0">
                <a:latin typeface="Avenir Next" panose="020B0503020202020204" pitchFamily="34" charset="0"/>
              </a:rPr>
              <a:t>/convention/poster-</a:t>
            </a:r>
            <a:r>
              <a:rPr lang="en-US" sz="1050" dirty="0" err="1">
                <a:latin typeface="Avenir Next" panose="020B0503020202020204" pitchFamily="34" charset="0"/>
              </a:rPr>
              <a:t>instructions.pdf</a:t>
            </a:r>
            <a:endParaRPr lang="en-US" sz="1050" dirty="0">
              <a:latin typeface="Avenir Next" panose="020B0503020202020204" pitchFamily="34" charset="0"/>
            </a:endParaRPr>
          </a:p>
        </p:txBody>
      </p:sp>
    </p:spTree>
    <p:extLst>
      <p:ext uri="{BB962C8B-B14F-4D97-AF65-F5344CB8AC3E}">
        <p14:creationId xmlns:p14="http://schemas.microsoft.com/office/powerpoint/2010/main" val="251860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772</TotalTime>
  <Words>3368</Words>
  <Application>Microsoft Macintosh PowerPoint</Application>
  <PresentationFormat>On-screen Show (4:3)</PresentationFormat>
  <Paragraphs>224</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Abadi MT Condensed Light</vt:lpstr>
      <vt:lpstr>American Typewriter</vt:lpstr>
      <vt:lpstr>Arial</vt:lpstr>
      <vt:lpstr>Arial Hebrew</vt:lpstr>
      <vt:lpstr>Avenir Book</vt:lpstr>
      <vt:lpstr>Avenir Next</vt:lpstr>
      <vt:lpstr>Bernard MT Condensed</vt:lpstr>
      <vt:lpstr>Calibri</vt:lpstr>
      <vt:lpstr>Calibri Light</vt:lpstr>
      <vt:lpstr>Hoefler Text</vt:lpstr>
      <vt:lpstr>Office Theme</vt:lpstr>
      <vt:lpstr>Poster Workshop:  Preparing and Presenting a Scientific Poster </vt:lpstr>
      <vt:lpstr>Housekeeping Reminders</vt:lpstr>
      <vt:lpstr>Presented to you by…</vt:lpstr>
      <vt:lpstr>PowerPoint Presentation</vt:lpstr>
      <vt:lpstr>What words come to mind when thinking of scientific poster?</vt:lpstr>
      <vt:lpstr>Presentation Objectives</vt:lpstr>
      <vt:lpstr>Posters are designed to…</vt:lpstr>
      <vt:lpstr>General Guidelines </vt:lpstr>
      <vt:lpstr>PowerPoint Presentation</vt:lpstr>
      <vt:lpstr>PowerPoint Presentation</vt:lpstr>
      <vt:lpstr>PowerPoint Presentation</vt:lpstr>
      <vt:lpstr>PowerPoint Presentation</vt:lpstr>
      <vt:lpstr>DO’s</vt:lpstr>
      <vt:lpstr> Don’ts </vt:lpstr>
      <vt:lpstr>General Tips - Font </vt:lpstr>
      <vt:lpstr>General Tips - Colour</vt:lpstr>
      <vt:lpstr>Presenting </vt:lpstr>
      <vt:lpstr>Poster tips from a graduate student:</vt:lpstr>
      <vt:lpstr>Poster tips from a graduate student cntd:</vt:lpstr>
      <vt:lpstr>Incredible Resources</vt:lpstr>
      <vt:lpstr>Activity: Evaluate the Poster</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Workshop:  Preparing and Presenting a Scientific Poster </dc:title>
  <dc:creator>Kaytlin Constantin</dc:creator>
  <cp:lastModifiedBy>Kathryn Lupo-Flewelling</cp:lastModifiedBy>
  <cp:revision>43</cp:revision>
  <dcterms:created xsi:type="dcterms:W3CDTF">2020-03-12T19:57:35Z</dcterms:created>
  <dcterms:modified xsi:type="dcterms:W3CDTF">2021-03-15T15:45:02Z</dcterms:modified>
</cp:coreProperties>
</file>